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1" r:id="rId3"/>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guide id="3" orient="horz" pos="6239">
          <p15:clr>
            <a:srgbClr val="A4A3A4"/>
          </p15:clr>
        </p15:guide>
        <p15:guide id="4" pos="43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p:cViewPr varScale="1">
        <p:scale>
          <a:sx n="63" d="100"/>
          <a:sy n="63" d="100"/>
        </p:scale>
        <p:origin x="2124" y="72"/>
      </p:cViewPr>
      <p:guideLst>
        <p:guide orient="horz" pos="3120"/>
        <p:guide pos="2160"/>
        <p:guide orient="horz" pos="6239"/>
        <p:guide pos="4319"/>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5660" cy="496332"/>
          </a:xfrm>
          <a:prstGeom prst="rect">
            <a:avLst/>
          </a:prstGeom>
        </p:spPr>
        <p:txBody>
          <a:bodyPr vert="horz" lIns="95445" tIns="47723" rIns="95445" bIns="47723" rtlCol="0"/>
          <a:lstStyle>
            <a:lvl1pPr algn="l">
              <a:defRPr sz="1300"/>
            </a:lvl1pPr>
          </a:lstStyle>
          <a:p>
            <a:endParaRPr kumimoji="1" lang="ja-JP" altLang="en-US" dirty="0"/>
          </a:p>
        </p:txBody>
      </p:sp>
      <p:sp>
        <p:nvSpPr>
          <p:cNvPr id="3" name="日付プレースホルダ 2"/>
          <p:cNvSpPr>
            <a:spLocks noGrp="1"/>
          </p:cNvSpPr>
          <p:nvPr>
            <p:ph type="dt" idx="1"/>
          </p:nvPr>
        </p:nvSpPr>
        <p:spPr>
          <a:xfrm>
            <a:off x="3850445" y="0"/>
            <a:ext cx="2945660" cy="496332"/>
          </a:xfrm>
          <a:prstGeom prst="rect">
            <a:avLst/>
          </a:prstGeom>
        </p:spPr>
        <p:txBody>
          <a:bodyPr vert="horz" lIns="95445" tIns="47723" rIns="95445" bIns="47723" rtlCol="0"/>
          <a:lstStyle>
            <a:lvl1pPr algn="r">
              <a:defRPr sz="1300"/>
            </a:lvl1pPr>
          </a:lstStyle>
          <a:p>
            <a:fld id="{F9A29DF8-B686-48EC-906C-7776DAA8A747}" type="datetimeFigureOut">
              <a:rPr kumimoji="1" lang="ja-JP" altLang="en-US" smtClean="0"/>
              <a:pPr/>
              <a:t>2025/6/25</a:t>
            </a:fld>
            <a:endParaRPr kumimoji="1" lang="ja-JP" altLang="en-US" dirty="0"/>
          </a:p>
        </p:txBody>
      </p:sp>
      <p:sp>
        <p:nvSpPr>
          <p:cNvPr id="4" name="スライド イメージ プレースホルダ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5445" tIns="47723" rIns="95445" bIns="47723" rtlCol="0" anchor="ctr"/>
          <a:lstStyle/>
          <a:p>
            <a:endParaRPr lang="ja-JP" altLang="en-US" dirty="0"/>
          </a:p>
        </p:txBody>
      </p:sp>
      <p:sp>
        <p:nvSpPr>
          <p:cNvPr id="5" name="ノート プレースホルダ 4"/>
          <p:cNvSpPr>
            <a:spLocks noGrp="1"/>
          </p:cNvSpPr>
          <p:nvPr>
            <p:ph type="body" sz="quarter" idx="3"/>
          </p:nvPr>
        </p:nvSpPr>
        <p:spPr>
          <a:xfrm>
            <a:off x="679768" y="4715164"/>
            <a:ext cx="5438140" cy="4466987"/>
          </a:xfrm>
          <a:prstGeom prst="rect">
            <a:avLst/>
          </a:prstGeom>
        </p:spPr>
        <p:txBody>
          <a:bodyPr vert="horz" lIns="95445" tIns="47723" rIns="95445" bIns="4772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28583"/>
            <a:ext cx="2945660" cy="496332"/>
          </a:xfrm>
          <a:prstGeom prst="rect">
            <a:avLst/>
          </a:prstGeom>
        </p:spPr>
        <p:txBody>
          <a:bodyPr vert="horz" lIns="95445" tIns="47723" rIns="95445" bIns="47723" rtlCol="0" anchor="b"/>
          <a:lstStyle>
            <a:lvl1pPr algn="l">
              <a:defRPr sz="1300"/>
            </a:lvl1pPr>
          </a:lstStyle>
          <a:p>
            <a:endParaRPr kumimoji="1" lang="ja-JP" altLang="en-US" dirty="0"/>
          </a:p>
        </p:txBody>
      </p:sp>
      <p:sp>
        <p:nvSpPr>
          <p:cNvPr id="7" name="スライド番号プレースホルダ 6"/>
          <p:cNvSpPr>
            <a:spLocks noGrp="1"/>
          </p:cNvSpPr>
          <p:nvPr>
            <p:ph type="sldNum" sz="quarter" idx="5"/>
          </p:nvPr>
        </p:nvSpPr>
        <p:spPr>
          <a:xfrm>
            <a:off x="3850445" y="9428583"/>
            <a:ext cx="2945660" cy="496332"/>
          </a:xfrm>
          <a:prstGeom prst="rect">
            <a:avLst/>
          </a:prstGeom>
        </p:spPr>
        <p:txBody>
          <a:bodyPr vert="horz" lIns="95445" tIns="47723" rIns="95445" bIns="47723" rtlCol="0" anchor="b"/>
          <a:lstStyle>
            <a:lvl1pPr algn="r">
              <a:defRPr sz="1300"/>
            </a:lvl1pPr>
          </a:lstStyle>
          <a:p>
            <a:fld id="{60CC65C2-94A5-4864-883F-5A1103F807F1}"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0CC65C2-94A5-4864-883F-5A1103F807F1}"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0CC65C2-94A5-4864-883F-5A1103F807F1}" type="slidenum">
              <a:rPr kumimoji="1" lang="ja-JP" altLang="en-US" smtClean="0"/>
              <a:pPr/>
              <a:t>2</a:t>
            </a:fld>
            <a:endParaRPr kumimoji="1" lang="ja-JP" altLang="en-US" dirty="0"/>
          </a:p>
        </p:txBody>
      </p:sp>
    </p:spTree>
    <p:extLst>
      <p:ext uri="{BB962C8B-B14F-4D97-AF65-F5344CB8AC3E}">
        <p14:creationId xmlns:p14="http://schemas.microsoft.com/office/powerpoint/2010/main" val="1959471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9C117E7-620E-41C0-A3FF-4AC211F070E7}" type="datetimeFigureOut">
              <a:rPr kumimoji="1" lang="ja-JP" altLang="en-US" smtClean="0"/>
              <a:pPr/>
              <a:t>2025/6/25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089E0CCC-6382-42C4-87D5-865012E47E90}"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9C117E7-620E-41C0-A3FF-4AC211F070E7}" type="datetimeFigureOut">
              <a:rPr kumimoji="1" lang="ja-JP" altLang="en-US" smtClean="0"/>
              <a:pPr/>
              <a:t>2025/6/25</a:t>
            </a:fld>
            <a:endParaRPr kumimoji="1" lang="ja-JP" altLang="en-US" dirty="0"/>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089E0CCC-6382-42C4-87D5-865012E47E90}"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descr="IMG_1860.JPG"/>
          <p:cNvPicPr>
            <a:picLocks noChangeAspect="1"/>
          </p:cNvPicPr>
          <p:nvPr/>
        </p:nvPicPr>
        <p:blipFill>
          <a:blip r:embed="rId3" cstate="print"/>
          <a:srcRect l="9375" t="8333" r="17708" b="20833"/>
          <a:stretch>
            <a:fillRect/>
          </a:stretch>
        </p:blipFill>
        <p:spPr>
          <a:xfrm>
            <a:off x="11787246" y="738158"/>
            <a:ext cx="2357430" cy="1717556"/>
          </a:xfrm>
          <a:prstGeom prst="rect">
            <a:avLst/>
          </a:prstGeom>
        </p:spPr>
      </p:pic>
      <p:sp>
        <p:nvSpPr>
          <p:cNvPr id="23" name="サブタイトル 2"/>
          <p:cNvSpPr txBox="1">
            <a:spLocks/>
          </p:cNvSpPr>
          <p:nvPr/>
        </p:nvSpPr>
        <p:spPr>
          <a:xfrm>
            <a:off x="2655959" y="9646804"/>
            <a:ext cx="2150938" cy="357190"/>
          </a:xfrm>
          <a:prstGeom prst="rect">
            <a:avLst/>
          </a:prstGeom>
          <a:no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1400" b="1" dirty="0">
                <a:latin typeface="Meiryo UI" pitchFamily="50" charset="-128"/>
                <a:ea typeface="Meiryo UI" pitchFamily="50" charset="-128"/>
              </a:rPr>
              <a:t>☎</a:t>
            </a:r>
            <a:r>
              <a:rPr lang="en-US" altLang="ja-JP" sz="1400" b="1" dirty="0">
                <a:latin typeface="Meiryo UI" pitchFamily="50" charset="-128"/>
                <a:ea typeface="Meiryo UI" pitchFamily="50" charset="-128"/>
              </a:rPr>
              <a:t>072-734-7692</a:t>
            </a:r>
            <a:endParaRPr kumimoji="1" lang="ja-JP" altLang="en-US" sz="1400" b="1" i="0" u="none" strike="noStrike" kern="1200" cap="none" spc="0" normalizeH="0" baseline="0" noProof="0" dirty="0">
              <a:ln>
                <a:noFill/>
              </a:ln>
              <a:solidFill>
                <a:schemeClr val="tx1"/>
              </a:solidFill>
              <a:effectLst/>
              <a:uLnTx/>
              <a:uFillTx/>
              <a:latin typeface="Meiryo UI" pitchFamily="50" charset="-128"/>
              <a:ea typeface="Meiryo UI" pitchFamily="50" charset="-128"/>
            </a:endParaRPr>
          </a:p>
        </p:txBody>
      </p:sp>
      <p:sp>
        <p:nvSpPr>
          <p:cNvPr id="24" name="サブタイトル 2"/>
          <p:cNvSpPr txBox="1">
            <a:spLocks/>
          </p:cNvSpPr>
          <p:nvPr/>
        </p:nvSpPr>
        <p:spPr>
          <a:xfrm>
            <a:off x="-892" y="9663278"/>
            <a:ext cx="4000528" cy="773912"/>
          </a:xfrm>
          <a:prstGeom prst="rect">
            <a:avLst/>
          </a:prstGeom>
          <a:no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箕面市西小路</a:t>
            </a:r>
            <a:r>
              <a:rPr kumimoji="1" lang="en-US" altLang="ja-JP"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3-1-15</a:t>
            </a:r>
            <a:r>
              <a:rPr kumimoji="1" lang="ja-JP" altLang="en-US"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　アクセス箕面</a:t>
            </a:r>
            <a:r>
              <a:rPr kumimoji="1" lang="en-US" altLang="ja-JP"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2</a:t>
            </a:r>
            <a:r>
              <a:rPr kumimoji="1" lang="ja-JP" altLang="en-US"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階</a:t>
            </a:r>
          </a:p>
        </p:txBody>
      </p:sp>
      <p:sp>
        <p:nvSpPr>
          <p:cNvPr id="68" name="サブタイトル 2"/>
          <p:cNvSpPr txBox="1">
            <a:spLocks/>
          </p:cNvSpPr>
          <p:nvPr/>
        </p:nvSpPr>
        <p:spPr>
          <a:xfrm>
            <a:off x="1970791" y="9342193"/>
            <a:ext cx="1143008" cy="773912"/>
          </a:xfrm>
          <a:prstGeom prst="rect">
            <a:avLst/>
          </a:prstGeom>
          <a:no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a:ln>
                  <a:noFill/>
                </a:ln>
                <a:solidFill>
                  <a:schemeClr val="tx1"/>
                </a:solidFill>
                <a:effectLst/>
                <a:uLnTx/>
                <a:uFillTx/>
                <a:latin typeface="Meiryo UI" pitchFamily="50" charset="-128"/>
                <a:ea typeface="Meiryo UI" pitchFamily="50" charset="-128"/>
              </a:rPr>
              <a:t>箕面校</a:t>
            </a:r>
          </a:p>
        </p:txBody>
      </p:sp>
      <p:sp>
        <p:nvSpPr>
          <p:cNvPr id="37" name="サブタイトル 2"/>
          <p:cNvSpPr txBox="1">
            <a:spLocks/>
          </p:cNvSpPr>
          <p:nvPr/>
        </p:nvSpPr>
        <p:spPr>
          <a:xfrm>
            <a:off x="-14017" y="1064568"/>
            <a:ext cx="6971409" cy="1714512"/>
          </a:xfrm>
          <a:prstGeom prst="rect">
            <a:avLst/>
          </a:prstGeom>
          <a:noFill/>
        </p:spPr>
        <p:txBody>
          <a:bodyPr vert="horz" lIns="91440" tIns="45720" rIns="91440" bIns="45720" rtlCol="0">
            <a:noAutofit/>
          </a:bodyPr>
          <a:lstStyle/>
          <a:p>
            <a:r>
              <a:rPr lang="ja-JP" altLang="en-US" sz="1600" dirty="0">
                <a:latin typeface="HG丸ｺﾞｼｯｸM-PRO" pitchFamily="50" charset="-128"/>
                <a:ea typeface="HG丸ｺﾞｼｯｸM-PRO" pitchFamily="50" charset="-128"/>
              </a:rPr>
              <a:t>　年長にとっては、小学校受験まで、勝負の夏休み。この期間に、これまでの受験対策の総まとめをいたしましょう。ペーパー対策で各分野の網羅はもちろん、面接・口頭試問・指示行動・思考力表現力など受験で求められるあらゆる考査の経験をいたします。　　　</a:t>
            </a:r>
            <a:r>
              <a:rPr lang="ja-JP" altLang="en-US" sz="1600" b="1" dirty="0">
                <a:latin typeface="HG丸ｺﾞｼｯｸM-PRO" pitchFamily="50" charset="-128"/>
                <a:ea typeface="HG丸ｺﾞｼｯｸM-PRO" pitchFamily="50" charset="-128"/>
              </a:rPr>
              <a:t>申込期限★</a:t>
            </a:r>
            <a:r>
              <a:rPr lang="en-US" altLang="ja-JP" sz="1600" b="1" dirty="0">
                <a:latin typeface="HG丸ｺﾞｼｯｸM-PRO" pitchFamily="50" charset="-128"/>
                <a:ea typeface="HG丸ｺﾞｼｯｸM-PRO" pitchFamily="50" charset="-128"/>
              </a:rPr>
              <a:t>7</a:t>
            </a:r>
            <a:r>
              <a:rPr lang="ja-JP" altLang="en-US" sz="1600" b="1" dirty="0">
                <a:latin typeface="HG丸ｺﾞｼｯｸM-PRO" pitchFamily="50" charset="-128"/>
                <a:ea typeface="HG丸ｺﾞｼｯｸM-PRO" pitchFamily="50" charset="-128"/>
              </a:rPr>
              <a:t>／</a:t>
            </a:r>
            <a:r>
              <a:rPr lang="en-US" altLang="ja-JP" sz="1600" b="1" dirty="0">
                <a:latin typeface="HG丸ｺﾞｼｯｸM-PRO" pitchFamily="50" charset="-128"/>
                <a:ea typeface="HG丸ｺﾞｼｯｸM-PRO" pitchFamily="50" charset="-128"/>
              </a:rPr>
              <a:t>12(</a:t>
            </a:r>
            <a:r>
              <a:rPr lang="ja-JP" altLang="en-US" sz="1600" b="1" dirty="0">
                <a:latin typeface="HG丸ｺﾞｼｯｸM-PRO" pitchFamily="50" charset="-128"/>
                <a:ea typeface="HG丸ｺﾞｼｯｸM-PRO" pitchFamily="50" charset="-128"/>
              </a:rPr>
              <a:t>土</a:t>
            </a:r>
            <a:r>
              <a:rPr lang="en-US" altLang="ja-JP" sz="1600" b="1" dirty="0">
                <a:latin typeface="HG丸ｺﾞｼｯｸM-PRO" pitchFamily="50" charset="-128"/>
                <a:ea typeface="HG丸ｺﾞｼｯｸM-PRO" pitchFamily="50" charset="-128"/>
              </a:rPr>
              <a:t>)</a:t>
            </a:r>
            <a:r>
              <a:rPr lang="ja-JP" altLang="en-US" sz="1600" b="1" dirty="0">
                <a:latin typeface="HG丸ｺﾞｼｯｸM-PRO" pitchFamily="50" charset="-128"/>
                <a:ea typeface="HG丸ｺﾞｼｯｸM-PRO" pitchFamily="50" charset="-128"/>
              </a:rPr>
              <a:t>中</a:t>
            </a:r>
          </a:p>
        </p:txBody>
      </p:sp>
      <p:sp>
        <p:nvSpPr>
          <p:cNvPr id="19" name="サブタイトル 2"/>
          <p:cNvSpPr txBox="1">
            <a:spLocks/>
          </p:cNvSpPr>
          <p:nvPr/>
        </p:nvSpPr>
        <p:spPr>
          <a:xfrm>
            <a:off x="-17892" y="2513728"/>
            <a:ext cx="6858024" cy="5699813"/>
          </a:xfrm>
          <a:prstGeom prst="rect">
            <a:avLst/>
          </a:prstGeom>
          <a:noFill/>
        </p:spPr>
        <p:txBody>
          <a:bodyPr vert="horz" lIns="91440" tIns="45720" rIns="91440" bIns="45720" rtlCol="0">
            <a:noAutofit/>
          </a:bodyPr>
          <a:lstStyle/>
          <a:p>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内　容</a:t>
            </a: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　</a:t>
            </a:r>
            <a:endParaRPr lang="en-US" altLang="ja-JP" sz="1400" b="1" dirty="0">
              <a:latin typeface="Meiryo UI" pitchFamily="50" charset="-128"/>
              <a:ea typeface="Meiryo UI" pitchFamily="50" charset="-128"/>
            </a:endParaRPr>
          </a:p>
          <a:p>
            <a:r>
              <a:rPr lang="ja-JP" altLang="en-US" sz="1400" dirty="0">
                <a:latin typeface="Meiryo UI" pitchFamily="50" charset="-128"/>
                <a:ea typeface="Meiryo UI" pitchFamily="50" charset="-128"/>
              </a:rPr>
              <a:t>●ペーパー対策－</a:t>
            </a:r>
            <a:r>
              <a:rPr lang="en-US" altLang="ja-JP" sz="1400" dirty="0">
                <a:latin typeface="Meiryo UI" pitchFamily="50" charset="-128"/>
                <a:ea typeface="Meiryo UI" pitchFamily="50" charset="-128"/>
              </a:rPr>
              <a:t>【</a:t>
            </a:r>
            <a:r>
              <a:rPr lang="ja-JP" altLang="en-US" sz="1400" dirty="0">
                <a:latin typeface="Meiryo UI" pitchFamily="50" charset="-128"/>
                <a:ea typeface="Meiryo UI" pitchFamily="50" charset="-128"/>
              </a:rPr>
              <a:t>ミネルバ</a:t>
            </a:r>
            <a:r>
              <a:rPr lang="en-US" altLang="ja-JP" sz="1400" dirty="0">
                <a:latin typeface="Meiryo UI" pitchFamily="50" charset="-128"/>
                <a:ea typeface="Meiryo UI" pitchFamily="50" charset="-128"/>
              </a:rPr>
              <a:t>】</a:t>
            </a:r>
            <a:r>
              <a:rPr lang="ja-JP" altLang="en-US" sz="1400" dirty="0">
                <a:latin typeface="Meiryo UI" pitchFamily="50" charset="-128"/>
                <a:ea typeface="Meiryo UI" pitchFamily="50" charset="-128"/>
              </a:rPr>
              <a:t>の各分野総復習　</a:t>
            </a:r>
            <a:r>
              <a:rPr lang="en-US" altLang="ja-JP" sz="1400" dirty="0">
                <a:latin typeface="Meiryo UI" pitchFamily="50" charset="-128"/>
                <a:ea typeface="Meiryo UI" pitchFamily="50" charset="-128"/>
              </a:rPr>
              <a:t>※</a:t>
            </a:r>
            <a:r>
              <a:rPr lang="ja-JP" altLang="en-US" sz="1400" dirty="0">
                <a:latin typeface="Meiryo UI" pitchFamily="50" charset="-128"/>
                <a:ea typeface="Meiryo UI" pitchFamily="50" charset="-128"/>
              </a:rPr>
              <a:t>講習には宿題なし　　　</a:t>
            </a:r>
            <a:endParaRPr lang="en-US" altLang="ja-JP" sz="1400" dirty="0">
              <a:latin typeface="Meiryo UI" pitchFamily="50" charset="-128"/>
              <a:ea typeface="Meiryo UI" pitchFamily="50" charset="-128"/>
            </a:endParaRPr>
          </a:p>
          <a:p>
            <a:r>
              <a:rPr lang="ja-JP" altLang="en-US" sz="1400" dirty="0">
                <a:latin typeface="Meiryo UI" pitchFamily="50" charset="-128"/>
                <a:ea typeface="Meiryo UI" pitchFamily="50" charset="-128"/>
              </a:rPr>
              <a:t>↓↓各回のペーパー枚数</a:t>
            </a:r>
            <a:endParaRPr lang="en-US" altLang="ja-JP" sz="1400" dirty="0">
              <a:latin typeface="Meiryo UI" pitchFamily="50" charset="-128"/>
              <a:ea typeface="Meiryo UI" pitchFamily="50" charset="-128"/>
            </a:endParaRPr>
          </a:p>
          <a:p>
            <a:r>
              <a:rPr lang="ja-JP" altLang="en-US" sz="1400" dirty="0">
                <a:latin typeface="Meiryo UI" pitchFamily="50" charset="-128"/>
                <a:ea typeface="Meiryo UI" pitchFamily="50" charset="-128"/>
              </a:rPr>
              <a:t>①</a:t>
            </a:r>
            <a:r>
              <a:rPr lang="en-US" altLang="ja-JP" sz="1400" dirty="0">
                <a:latin typeface="Meiryo UI" pitchFamily="50" charset="-128"/>
                <a:ea typeface="Meiryo UI" pitchFamily="50" charset="-128"/>
              </a:rPr>
              <a:t>11</a:t>
            </a:r>
            <a:r>
              <a:rPr lang="ja-JP" altLang="en-US" sz="1400" dirty="0">
                <a:latin typeface="Meiryo UI" pitchFamily="50" charset="-128"/>
                <a:ea typeface="Meiryo UI" pitchFamily="50" charset="-128"/>
              </a:rPr>
              <a:t>枚　➁</a:t>
            </a:r>
            <a:r>
              <a:rPr lang="en-US" altLang="ja-JP" sz="1400" dirty="0">
                <a:latin typeface="Meiryo UI" pitchFamily="50" charset="-128"/>
                <a:ea typeface="Meiryo UI" pitchFamily="50" charset="-128"/>
              </a:rPr>
              <a:t>11</a:t>
            </a:r>
            <a:r>
              <a:rPr lang="ja-JP" altLang="en-US" sz="1400" dirty="0">
                <a:latin typeface="Meiryo UI" pitchFamily="50" charset="-128"/>
                <a:ea typeface="Meiryo UI" pitchFamily="50" charset="-128"/>
              </a:rPr>
              <a:t>枚　③</a:t>
            </a:r>
            <a:r>
              <a:rPr lang="en-US" altLang="ja-JP" sz="1400" dirty="0">
                <a:latin typeface="Meiryo UI" pitchFamily="50" charset="-128"/>
                <a:ea typeface="Meiryo UI" pitchFamily="50" charset="-128"/>
              </a:rPr>
              <a:t>10</a:t>
            </a:r>
            <a:r>
              <a:rPr lang="ja-JP" altLang="en-US" sz="1400" dirty="0">
                <a:latin typeface="Meiryo UI" pitchFamily="50" charset="-128"/>
                <a:ea typeface="Meiryo UI" pitchFamily="50" charset="-128"/>
              </a:rPr>
              <a:t>枚　➃</a:t>
            </a:r>
            <a:r>
              <a:rPr lang="en-US" altLang="ja-JP" sz="1400" dirty="0">
                <a:latin typeface="Meiryo UI" pitchFamily="50" charset="-128"/>
                <a:ea typeface="Meiryo UI" pitchFamily="50" charset="-128"/>
              </a:rPr>
              <a:t>11</a:t>
            </a:r>
            <a:r>
              <a:rPr lang="ja-JP" altLang="en-US" sz="1400" dirty="0">
                <a:latin typeface="Meiryo UI" pitchFamily="50" charset="-128"/>
                <a:ea typeface="Meiryo UI" pitchFamily="50" charset="-128"/>
              </a:rPr>
              <a:t>枚　⑤</a:t>
            </a:r>
            <a:r>
              <a:rPr lang="en-US" altLang="ja-JP" sz="1400" dirty="0">
                <a:latin typeface="Meiryo UI" pitchFamily="50" charset="-128"/>
                <a:ea typeface="Meiryo UI" pitchFamily="50" charset="-128"/>
              </a:rPr>
              <a:t>11</a:t>
            </a:r>
            <a:r>
              <a:rPr lang="ja-JP" altLang="en-US" sz="1400" dirty="0">
                <a:latin typeface="Meiryo UI" pitchFamily="50" charset="-128"/>
                <a:ea typeface="Meiryo UI" pitchFamily="50" charset="-128"/>
              </a:rPr>
              <a:t>枚　⑥</a:t>
            </a:r>
            <a:r>
              <a:rPr lang="en-US" altLang="ja-JP" sz="1400" dirty="0">
                <a:latin typeface="Meiryo UI" pitchFamily="50" charset="-128"/>
                <a:ea typeface="Meiryo UI" pitchFamily="50" charset="-128"/>
              </a:rPr>
              <a:t>11</a:t>
            </a:r>
            <a:r>
              <a:rPr lang="ja-JP" altLang="en-US" sz="1400" dirty="0">
                <a:latin typeface="Meiryo UI" pitchFamily="50" charset="-128"/>
                <a:ea typeface="Meiryo UI" pitchFamily="50" charset="-128"/>
              </a:rPr>
              <a:t>枚　⑦</a:t>
            </a:r>
            <a:r>
              <a:rPr lang="en-US" altLang="ja-JP" sz="1400" dirty="0">
                <a:latin typeface="Meiryo UI" pitchFamily="50" charset="-128"/>
                <a:ea typeface="Meiryo UI" pitchFamily="50" charset="-128"/>
              </a:rPr>
              <a:t>11</a:t>
            </a:r>
            <a:r>
              <a:rPr lang="ja-JP" altLang="en-US" sz="1400" dirty="0">
                <a:latin typeface="Meiryo UI" pitchFamily="50" charset="-128"/>
                <a:ea typeface="Meiryo UI" pitchFamily="50" charset="-128"/>
              </a:rPr>
              <a:t>枚　</a:t>
            </a:r>
            <a:r>
              <a:rPr lang="ja-JP" altLang="en-US" sz="1400" dirty="0">
                <a:solidFill>
                  <a:srgbClr val="0000FF"/>
                </a:solidFill>
                <a:latin typeface="Meiryo UI" pitchFamily="50" charset="-128"/>
                <a:ea typeface="Meiryo UI" pitchFamily="50" charset="-128"/>
              </a:rPr>
              <a:t>⑧下記青字　</a:t>
            </a:r>
            <a:endParaRPr lang="en-US" altLang="ja-JP" sz="1400" dirty="0">
              <a:solidFill>
                <a:srgbClr val="0000FF"/>
              </a:solidFill>
              <a:latin typeface="Meiryo UI" pitchFamily="50" charset="-128"/>
              <a:ea typeface="Meiryo UI" pitchFamily="50" charset="-128"/>
            </a:endParaRPr>
          </a:p>
          <a:p>
            <a:r>
              <a:rPr lang="ja-JP" altLang="en-US" sz="1400" dirty="0">
                <a:latin typeface="Meiryo UI" pitchFamily="50" charset="-128"/>
                <a:ea typeface="Meiryo UI" pitchFamily="50" charset="-128"/>
              </a:rPr>
              <a:t>●面接・口頭試問　●指示行動・集団行動　●発表・自己紹介　●共同絵画による集団行動の練習　ほか</a:t>
            </a:r>
            <a:endParaRPr lang="en-US" altLang="ja-JP" sz="1400" dirty="0">
              <a:latin typeface="Meiryo UI" pitchFamily="50" charset="-128"/>
              <a:ea typeface="Meiryo UI" pitchFamily="50" charset="-128"/>
            </a:endParaRPr>
          </a:p>
          <a:p>
            <a:r>
              <a:rPr lang="ja-JP" altLang="en-US" sz="1400" dirty="0">
                <a:solidFill>
                  <a:srgbClr val="0000FF"/>
                </a:solidFill>
                <a:latin typeface="Meiryo UI" pitchFamily="50" charset="-128"/>
                <a:ea typeface="Meiryo UI" pitchFamily="50" charset="-128"/>
              </a:rPr>
              <a:t>★⑧はペーパーなし、巧緻性・表現力育成・行動観察に特化。</a:t>
            </a:r>
            <a:endParaRPr lang="en-US" altLang="ja-JP" sz="1400" dirty="0">
              <a:solidFill>
                <a:srgbClr val="0000FF"/>
              </a:solidFill>
              <a:latin typeface="Meiryo UI" pitchFamily="50" charset="-128"/>
              <a:ea typeface="Meiryo UI" pitchFamily="50" charset="-128"/>
            </a:endParaRPr>
          </a:p>
          <a:p>
            <a:r>
              <a:rPr lang="ja-JP" altLang="en-US" sz="1400" dirty="0">
                <a:solidFill>
                  <a:srgbClr val="0000FF"/>
                </a:solidFill>
                <a:latin typeface="Meiryo UI" pitchFamily="50" charset="-128"/>
                <a:ea typeface="Meiryo UI" pitchFamily="50" charset="-128"/>
              </a:rPr>
              <a:t>絵カードや様子を表す言葉を使っての話作り、チームに分かれての競争。</a:t>
            </a:r>
            <a:endParaRPr lang="en-US" altLang="ja-JP" sz="1400" dirty="0">
              <a:solidFill>
                <a:srgbClr val="0000FF"/>
              </a:solidFill>
              <a:latin typeface="Meiryo UI" pitchFamily="50" charset="-128"/>
              <a:ea typeface="Meiryo UI" pitchFamily="50" charset="-128"/>
            </a:endParaRPr>
          </a:p>
          <a:p>
            <a:r>
              <a:rPr lang="ja-JP" altLang="en-US" sz="1400" dirty="0">
                <a:solidFill>
                  <a:srgbClr val="0000FF"/>
                </a:solidFill>
                <a:latin typeface="Meiryo UI" pitchFamily="50" charset="-128"/>
                <a:ea typeface="Meiryo UI" pitchFamily="50" charset="-128"/>
              </a:rPr>
              <a:t>並び方、待ち方、応援など指導。</a:t>
            </a:r>
            <a:endParaRPr lang="en-US" altLang="ja-JP" sz="1400" dirty="0">
              <a:solidFill>
                <a:srgbClr val="0000FF"/>
              </a:solidFill>
              <a:latin typeface="Meiryo UI" pitchFamily="50" charset="-128"/>
              <a:ea typeface="Meiryo UI" pitchFamily="50" charset="-128"/>
            </a:endParaRPr>
          </a:p>
          <a:p>
            <a:endParaRPr lang="en-US" altLang="ja-JP" sz="900" dirty="0">
              <a:latin typeface="Meiryo UI" pitchFamily="50" charset="-128"/>
              <a:ea typeface="Meiryo UI" pitchFamily="50" charset="-128"/>
            </a:endParaRPr>
          </a:p>
          <a:p>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持ち物</a:t>
            </a: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　</a:t>
            </a:r>
            <a:r>
              <a:rPr lang="ja-JP" altLang="en-US" sz="1400" dirty="0">
                <a:latin typeface="Meiryo UI" pitchFamily="50" charset="-128"/>
                <a:ea typeface="Meiryo UI" pitchFamily="50" charset="-128"/>
              </a:rPr>
              <a:t>鉛筆２</a:t>
            </a:r>
            <a:r>
              <a:rPr lang="en-US" altLang="ja-JP" sz="1400" dirty="0">
                <a:latin typeface="Meiryo UI" pitchFamily="50" charset="-128"/>
                <a:ea typeface="Meiryo UI" pitchFamily="50" charset="-128"/>
              </a:rPr>
              <a:t>B</a:t>
            </a:r>
            <a:r>
              <a:rPr lang="ja-JP" altLang="en-US" sz="1400" dirty="0">
                <a:latin typeface="Meiryo UI" pitchFamily="50" charset="-128"/>
                <a:ea typeface="Meiryo UI" pitchFamily="50" charset="-128"/>
              </a:rPr>
              <a:t>または</a:t>
            </a:r>
            <a:r>
              <a:rPr lang="en-US" altLang="ja-JP" sz="1400" dirty="0">
                <a:latin typeface="Meiryo UI" pitchFamily="50" charset="-128"/>
                <a:ea typeface="Meiryo UI" pitchFamily="50" charset="-128"/>
              </a:rPr>
              <a:t>B</a:t>
            </a:r>
            <a:r>
              <a:rPr lang="ja-JP" altLang="en-US" sz="1400" dirty="0">
                <a:latin typeface="Meiryo UI" pitchFamily="50" charset="-128"/>
                <a:ea typeface="Meiryo UI" pitchFamily="50" charset="-128"/>
              </a:rPr>
              <a:t>（キャップなし）、クーピー、クレヨン、</a:t>
            </a:r>
            <a:endParaRPr lang="en-US" altLang="ja-JP" sz="1400" dirty="0">
              <a:latin typeface="Meiryo UI" pitchFamily="50" charset="-128"/>
              <a:ea typeface="Meiryo UI" pitchFamily="50" charset="-128"/>
            </a:endParaRPr>
          </a:p>
          <a:p>
            <a:r>
              <a:rPr lang="ja-JP" altLang="en-US" sz="1400" dirty="0">
                <a:latin typeface="Meiryo UI" pitchFamily="50" charset="-128"/>
                <a:ea typeface="Meiryo UI" pitchFamily="50" charset="-128"/>
              </a:rPr>
              <a:t>　　　　　　はさみ、つぼのり、ハンカチ、ティッシュペーパー、上履き、水筒</a:t>
            </a:r>
            <a:endParaRPr lang="en-US" altLang="ja-JP" sz="1400" dirty="0">
              <a:latin typeface="Meiryo UI" pitchFamily="50" charset="-128"/>
              <a:ea typeface="Meiryo UI" pitchFamily="50" charset="-128"/>
            </a:endParaRPr>
          </a:p>
          <a:p>
            <a:endParaRPr lang="en-US" altLang="ja-JP" sz="900" b="1" dirty="0">
              <a:latin typeface="Meiryo UI" pitchFamily="50" charset="-128"/>
              <a:ea typeface="Meiryo UI" pitchFamily="50" charset="-128"/>
            </a:endParaRPr>
          </a:p>
          <a:p>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日　程</a:t>
            </a: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　　全４日間：</a:t>
            </a:r>
            <a:r>
              <a:rPr lang="en-US" altLang="ja-JP" sz="1400" b="1" dirty="0">
                <a:latin typeface="Meiryo UI" pitchFamily="50" charset="-128"/>
                <a:ea typeface="Meiryo UI" pitchFamily="50" charset="-128"/>
              </a:rPr>
              <a:t>8</a:t>
            </a:r>
            <a:r>
              <a:rPr lang="ja-JP" altLang="en-US" sz="1400" b="1" dirty="0">
                <a:latin typeface="Meiryo UI" pitchFamily="50" charset="-128"/>
                <a:ea typeface="Meiryo UI" pitchFamily="50" charset="-128"/>
              </a:rPr>
              <a:t>授業　各回定員</a:t>
            </a:r>
            <a:r>
              <a:rPr lang="en-US" altLang="ja-JP" sz="1400" b="1" dirty="0">
                <a:latin typeface="Meiryo UI" pitchFamily="50" charset="-128"/>
                <a:ea typeface="Meiryo UI" pitchFamily="50" charset="-128"/>
              </a:rPr>
              <a:t>8</a:t>
            </a:r>
            <a:r>
              <a:rPr lang="ja-JP" altLang="en-US" sz="1400" b="1" dirty="0">
                <a:latin typeface="Meiryo UI" pitchFamily="50" charset="-128"/>
                <a:ea typeface="Meiryo UI" pitchFamily="50" charset="-128"/>
              </a:rPr>
              <a:t>名</a:t>
            </a:r>
            <a:endParaRPr lang="en-US" altLang="ja-JP" sz="1400" b="1" dirty="0">
              <a:latin typeface="Meiryo UI" pitchFamily="50" charset="-128"/>
              <a:ea typeface="Meiryo UI" pitchFamily="50" charset="-128"/>
            </a:endParaRPr>
          </a:p>
          <a:p>
            <a:r>
              <a:rPr lang="ja-JP" altLang="en-US" sz="1400" dirty="0">
                <a:latin typeface="Meiryo UI" pitchFamily="50" charset="-128"/>
                <a:ea typeface="Meiryo UI" pitchFamily="50" charset="-128"/>
              </a:rPr>
              <a:t>①７／２３　</a:t>
            </a:r>
            <a:r>
              <a:rPr lang="en-US" altLang="ja-JP" sz="1400" dirty="0">
                <a:latin typeface="Meiryo UI" pitchFamily="50" charset="-128"/>
                <a:ea typeface="Meiryo UI" pitchFamily="50" charset="-128"/>
              </a:rPr>
              <a:t>(</a:t>
            </a:r>
            <a:r>
              <a:rPr lang="ja-JP" altLang="en-US" sz="1400" dirty="0">
                <a:latin typeface="Meiryo UI" pitchFamily="50" charset="-128"/>
                <a:ea typeface="Meiryo UI" pitchFamily="50" charset="-128"/>
              </a:rPr>
              <a:t>水</a:t>
            </a:r>
            <a:r>
              <a:rPr lang="en-US" altLang="ja-JP" sz="1400" dirty="0">
                <a:latin typeface="Meiryo UI" pitchFamily="50" charset="-128"/>
                <a:ea typeface="Meiryo UI" pitchFamily="50" charset="-128"/>
              </a:rPr>
              <a:t>) 14:00</a:t>
            </a:r>
            <a:r>
              <a:rPr lang="ja-JP" altLang="en-US" sz="1400" dirty="0">
                <a:latin typeface="Meiryo UI" pitchFamily="50" charset="-128"/>
                <a:ea typeface="Meiryo UI" pitchFamily="50" charset="-128"/>
              </a:rPr>
              <a:t>～</a:t>
            </a:r>
            <a:r>
              <a:rPr lang="en-US" altLang="ja-JP" sz="1400" dirty="0">
                <a:latin typeface="Meiryo UI" pitchFamily="50" charset="-128"/>
                <a:ea typeface="Meiryo UI" pitchFamily="50" charset="-128"/>
              </a:rPr>
              <a:t>15:50</a:t>
            </a:r>
          </a:p>
          <a:p>
            <a:r>
              <a:rPr lang="ja-JP" altLang="en-US" sz="1400" dirty="0">
                <a:latin typeface="Meiryo UI" pitchFamily="50" charset="-128"/>
                <a:ea typeface="Meiryo UI" pitchFamily="50" charset="-128"/>
              </a:rPr>
              <a:t>②７／２３　</a:t>
            </a:r>
            <a:r>
              <a:rPr lang="en-US" altLang="ja-JP" sz="1400" dirty="0">
                <a:latin typeface="Meiryo UI" pitchFamily="50" charset="-128"/>
                <a:ea typeface="Meiryo UI" pitchFamily="50" charset="-128"/>
              </a:rPr>
              <a:t>(</a:t>
            </a:r>
            <a:r>
              <a:rPr lang="ja-JP" altLang="en-US" sz="1400" dirty="0">
                <a:latin typeface="Meiryo UI" pitchFamily="50" charset="-128"/>
                <a:ea typeface="Meiryo UI" pitchFamily="50" charset="-128"/>
              </a:rPr>
              <a:t>水</a:t>
            </a:r>
            <a:r>
              <a:rPr lang="en-US" altLang="ja-JP" sz="1400" dirty="0">
                <a:latin typeface="Meiryo UI" pitchFamily="50" charset="-128"/>
                <a:ea typeface="Meiryo UI" pitchFamily="50" charset="-128"/>
              </a:rPr>
              <a:t>) 16:10</a:t>
            </a:r>
            <a:r>
              <a:rPr lang="ja-JP" altLang="en-US" sz="1400" dirty="0">
                <a:latin typeface="Meiryo UI" pitchFamily="50" charset="-128"/>
                <a:ea typeface="Meiryo UI" pitchFamily="50" charset="-128"/>
              </a:rPr>
              <a:t>～</a:t>
            </a:r>
            <a:r>
              <a:rPr lang="en-US" altLang="ja-JP" sz="1400" dirty="0">
                <a:latin typeface="Meiryo UI" pitchFamily="50" charset="-128"/>
                <a:ea typeface="Meiryo UI" pitchFamily="50" charset="-128"/>
              </a:rPr>
              <a:t>18:00</a:t>
            </a:r>
          </a:p>
          <a:p>
            <a:r>
              <a:rPr lang="ja-JP" altLang="en-US" sz="1400" dirty="0">
                <a:latin typeface="Meiryo UI" pitchFamily="50" charset="-128"/>
                <a:ea typeface="Meiryo UI" pitchFamily="50" charset="-128"/>
              </a:rPr>
              <a:t>③７／２４　</a:t>
            </a:r>
            <a:r>
              <a:rPr lang="en-US" altLang="ja-JP" sz="1400" dirty="0">
                <a:latin typeface="Meiryo UI" pitchFamily="50" charset="-128"/>
                <a:ea typeface="Meiryo UI" pitchFamily="50" charset="-128"/>
              </a:rPr>
              <a:t>(</a:t>
            </a:r>
            <a:r>
              <a:rPr lang="ja-JP" altLang="en-US" sz="1400" dirty="0">
                <a:latin typeface="Meiryo UI" pitchFamily="50" charset="-128"/>
                <a:ea typeface="Meiryo UI" pitchFamily="50" charset="-128"/>
              </a:rPr>
              <a:t>木</a:t>
            </a:r>
            <a:r>
              <a:rPr lang="en-US" altLang="ja-JP" sz="1400" dirty="0">
                <a:latin typeface="Meiryo UI" pitchFamily="50" charset="-128"/>
                <a:ea typeface="Meiryo UI" pitchFamily="50" charset="-128"/>
              </a:rPr>
              <a:t>) 14:00</a:t>
            </a:r>
            <a:r>
              <a:rPr lang="ja-JP" altLang="en-US" sz="1400" dirty="0">
                <a:latin typeface="Meiryo UI" pitchFamily="50" charset="-128"/>
                <a:ea typeface="Meiryo UI" pitchFamily="50" charset="-128"/>
              </a:rPr>
              <a:t>～</a:t>
            </a:r>
            <a:r>
              <a:rPr lang="en-US" altLang="ja-JP" sz="1400" dirty="0">
                <a:latin typeface="Meiryo UI" pitchFamily="50" charset="-128"/>
                <a:ea typeface="Meiryo UI" pitchFamily="50" charset="-128"/>
              </a:rPr>
              <a:t>15:50</a:t>
            </a:r>
          </a:p>
          <a:p>
            <a:r>
              <a:rPr lang="ja-JP" altLang="en-US" sz="1400" dirty="0">
                <a:latin typeface="Meiryo UI" pitchFamily="50" charset="-128"/>
                <a:ea typeface="Meiryo UI" pitchFamily="50" charset="-128"/>
              </a:rPr>
              <a:t>➃７／２４　</a:t>
            </a:r>
            <a:r>
              <a:rPr lang="en-US" altLang="ja-JP" sz="1400" dirty="0">
                <a:latin typeface="Meiryo UI" pitchFamily="50" charset="-128"/>
                <a:ea typeface="Meiryo UI" pitchFamily="50" charset="-128"/>
              </a:rPr>
              <a:t>(</a:t>
            </a:r>
            <a:r>
              <a:rPr lang="ja-JP" altLang="en-US" sz="1400" dirty="0">
                <a:latin typeface="Meiryo UI" pitchFamily="50" charset="-128"/>
                <a:ea typeface="Meiryo UI" pitchFamily="50" charset="-128"/>
              </a:rPr>
              <a:t>木</a:t>
            </a:r>
            <a:r>
              <a:rPr lang="en-US" altLang="ja-JP" sz="1400" dirty="0">
                <a:latin typeface="Meiryo UI" pitchFamily="50" charset="-128"/>
                <a:ea typeface="Meiryo UI" pitchFamily="50" charset="-128"/>
              </a:rPr>
              <a:t>) 16:10</a:t>
            </a:r>
            <a:r>
              <a:rPr lang="ja-JP" altLang="en-US" sz="1400" dirty="0">
                <a:latin typeface="Meiryo UI" pitchFamily="50" charset="-128"/>
                <a:ea typeface="Meiryo UI" pitchFamily="50" charset="-128"/>
              </a:rPr>
              <a:t>～</a:t>
            </a:r>
            <a:r>
              <a:rPr lang="en-US" altLang="ja-JP" sz="1400" dirty="0">
                <a:latin typeface="Meiryo UI" pitchFamily="50" charset="-128"/>
                <a:ea typeface="Meiryo UI" pitchFamily="50" charset="-128"/>
              </a:rPr>
              <a:t>18:00</a:t>
            </a:r>
            <a:endParaRPr lang="en-US" altLang="ja-JP" sz="900" dirty="0">
              <a:latin typeface="Meiryo UI" pitchFamily="50" charset="-128"/>
              <a:ea typeface="Meiryo UI" pitchFamily="50" charset="-128"/>
            </a:endParaRPr>
          </a:p>
          <a:p>
            <a:endParaRPr lang="en-US" altLang="ja-JP" sz="1400" dirty="0">
              <a:latin typeface="Meiryo UI" pitchFamily="50" charset="-128"/>
              <a:ea typeface="Meiryo UI" pitchFamily="50" charset="-128"/>
            </a:endParaRPr>
          </a:p>
          <a:p>
            <a:r>
              <a:rPr lang="ja-JP" altLang="en-US" sz="1400" dirty="0">
                <a:latin typeface="Meiryo UI" pitchFamily="50" charset="-128"/>
                <a:ea typeface="Meiryo UI" pitchFamily="50" charset="-128"/>
              </a:rPr>
              <a:t>★全授業、内容は異なります。ご希望の日程を選択してください。 </a:t>
            </a:r>
            <a:endParaRPr lang="en-US" altLang="ja-JP" sz="1400" dirty="0">
              <a:latin typeface="Meiryo UI" pitchFamily="50" charset="-128"/>
              <a:ea typeface="Meiryo UI" pitchFamily="50" charset="-128"/>
            </a:endParaRPr>
          </a:p>
          <a:p>
            <a:r>
              <a:rPr lang="ja-JP" altLang="en-US" sz="1400" dirty="0">
                <a:latin typeface="Meiryo UI" pitchFamily="50" charset="-128"/>
                <a:ea typeface="Meiryo UI" pitchFamily="50" charset="-128"/>
              </a:rPr>
              <a:t>★同一日の授業を通しでご参加の生徒様は休憩</a:t>
            </a:r>
            <a:r>
              <a:rPr lang="en-US" altLang="ja-JP" sz="1400" dirty="0">
                <a:latin typeface="Meiryo UI" pitchFamily="50" charset="-128"/>
                <a:ea typeface="Meiryo UI" pitchFamily="50" charset="-128"/>
              </a:rPr>
              <a:t>20</a:t>
            </a:r>
            <a:r>
              <a:rPr lang="ja-JP" altLang="en-US" sz="1400" dirty="0">
                <a:latin typeface="Meiryo UI" pitchFamily="50" charset="-128"/>
                <a:ea typeface="Meiryo UI" pitchFamily="50" charset="-128"/>
              </a:rPr>
              <a:t>分間に適した軽食を持参してください。</a:t>
            </a:r>
            <a:endParaRPr lang="en-US" altLang="ja-JP" sz="1400" dirty="0">
              <a:latin typeface="Meiryo UI" pitchFamily="50" charset="-128"/>
              <a:ea typeface="Meiryo UI" pitchFamily="50" charset="-128"/>
            </a:endParaRPr>
          </a:p>
          <a:p>
            <a:endParaRPr lang="en-US" altLang="ja-JP" sz="900" b="1" dirty="0">
              <a:latin typeface="Meiryo UI" pitchFamily="50" charset="-128"/>
              <a:ea typeface="Meiryo UI" pitchFamily="50" charset="-128"/>
            </a:endParaRPr>
          </a:p>
          <a:p>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料　金</a:t>
            </a: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　　税込</a:t>
            </a:r>
            <a:endParaRPr lang="en-US" altLang="ja-JP" sz="1400" b="1" dirty="0">
              <a:latin typeface="Meiryo UI" pitchFamily="50" charset="-128"/>
              <a:ea typeface="Meiryo UI" pitchFamily="50" charset="-128"/>
            </a:endParaRPr>
          </a:p>
          <a:p>
            <a:r>
              <a:rPr lang="ja-JP" altLang="en-US" sz="1400" dirty="0">
                <a:latin typeface="Meiryo UI" pitchFamily="50" charset="-128"/>
                <a:ea typeface="Meiryo UI" pitchFamily="50" charset="-128"/>
              </a:rPr>
              <a:t>●チャイルド内部生（知育コース生徒様含む）</a:t>
            </a:r>
            <a:endParaRPr lang="en-US" altLang="ja-JP" sz="1400" dirty="0">
              <a:latin typeface="Meiryo UI" pitchFamily="50" charset="-128"/>
              <a:ea typeface="Meiryo UI" pitchFamily="50" charset="-128"/>
            </a:endParaRPr>
          </a:p>
          <a:p>
            <a:r>
              <a:rPr lang="en-US" altLang="ja-JP" sz="1400" dirty="0">
                <a:latin typeface="Meiryo UI" pitchFamily="50" charset="-128"/>
                <a:ea typeface="Meiryo UI" pitchFamily="50" charset="-128"/>
              </a:rPr>
              <a:t>1</a:t>
            </a:r>
            <a:r>
              <a:rPr lang="ja-JP" altLang="en-US" sz="1400" dirty="0">
                <a:latin typeface="Meiryo UI" pitchFamily="50" charset="-128"/>
                <a:ea typeface="Meiryo UI" pitchFamily="50" charset="-128"/>
              </a:rPr>
              <a:t>授業（</a:t>
            </a:r>
            <a:r>
              <a:rPr lang="en-US" altLang="ja-JP" sz="1400" dirty="0">
                <a:latin typeface="Meiryo UI" pitchFamily="50" charset="-128"/>
                <a:ea typeface="Meiryo UI" pitchFamily="50" charset="-128"/>
              </a:rPr>
              <a:t>110</a:t>
            </a:r>
            <a:r>
              <a:rPr lang="ja-JP" altLang="en-US" sz="1400" dirty="0">
                <a:latin typeface="Meiryo UI" pitchFamily="50" charset="-128"/>
                <a:ea typeface="Meiryo UI" pitchFamily="50" charset="-128"/>
              </a:rPr>
              <a:t>分）</a:t>
            </a:r>
            <a:r>
              <a:rPr lang="en-US" altLang="ja-JP" sz="1400" dirty="0">
                <a:latin typeface="Meiryo UI" pitchFamily="50" charset="-128"/>
                <a:ea typeface="Meiryo UI" pitchFamily="50" charset="-128"/>
              </a:rPr>
              <a:t>13,860</a:t>
            </a:r>
            <a:r>
              <a:rPr lang="ja-JP" altLang="en-US" sz="1400" dirty="0">
                <a:latin typeface="Meiryo UI" pitchFamily="50" charset="-128"/>
                <a:ea typeface="Meiryo UI" pitchFamily="50" charset="-128"/>
              </a:rPr>
              <a:t>円</a:t>
            </a:r>
            <a:r>
              <a:rPr lang="en-US" altLang="ja-JP" sz="1400" dirty="0">
                <a:latin typeface="Meiryo UI" pitchFamily="50" charset="-128"/>
                <a:ea typeface="Meiryo UI" pitchFamily="50" charset="-128"/>
              </a:rPr>
              <a:t>×</a:t>
            </a:r>
            <a:r>
              <a:rPr lang="ja-JP" altLang="en-US" sz="1400" dirty="0">
                <a:latin typeface="Meiryo UI" pitchFamily="50" charset="-128"/>
                <a:ea typeface="Meiryo UI" pitchFamily="50" charset="-128"/>
              </a:rPr>
              <a:t>授業数分</a:t>
            </a:r>
            <a:endParaRPr lang="en-US" altLang="ja-JP" sz="1400" dirty="0">
              <a:latin typeface="Meiryo UI" pitchFamily="50" charset="-128"/>
              <a:ea typeface="Meiryo UI" pitchFamily="50" charset="-128"/>
            </a:endParaRPr>
          </a:p>
          <a:p>
            <a:r>
              <a:rPr lang="ja-JP" altLang="en-US" sz="1400" dirty="0">
                <a:latin typeface="Meiryo UI" pitchFamily="50" charset="-128"/>
                <a:ea typeface="Meiryo UI" pitchFamily="50" charset="-128"/>
              </a:rPr>
              <a:t>●外部生　</a:t>
            </a:r>
            <a:endParaRPr lang="en-US" altLang="ja-JP" sz="1400" dirty="0">
              <a:latin typeface="Meiryo UI" pitchFamily="50" charset="-128"/>
              <a:ea typeface="Meiryo UI" pitchFamily="50" charset="-128"/>
            </a:endParaRPr>
          </a:p>
          <a:p>
            <a:r>
              <a:rPr lang="en-US" altLang="ja-JP" sz="1400" dirty="0">
                <a:latin typeface="Meiryo UI" pitchFamily="50" charset="-128"/>
                <a:ea typeface="Meiryo UI" pitchFamily="50" charset="-128"/>
              </a:rPr>
              <a:t>1</a:t>
            </a:r>
            <a:r>
              <a:rPr lang="ja-JP" altLang="en-US" sz="1400" dirty="0">
                <a:latin typeface="Meiryo UI" pitchFamily="50" charset="-128"/>
                <a:ea typeface="Meiryo UI" pitchFamily="50" charset="-128"/>
              </a:rPr>
              <a:t>授業（</a:t>
            </a:r>
            <a:r>
              <a:rPr lang="en-US" altLang="ja-JP" sz="1400" dirty="0">
                <a:latin typeface="Meiryo UI" pitchFamily="50" charset="-128"/>
                <a:ea typeface="Meiryo UI" pitchFamily="50" charset="-128"/>
              </a:rPr>
              <a:t>110</a:t>
            </a:r>
            <a:r>
              <a:rPr lang="ja-JP" altLang="en-US" sz="1400" dirty="0">
                <a:latin typeface="Meiryo UI" pitchFamily="50" charset="-128"/>
                <a:ea typeface="Meiryo UI" pitchFamily="50" charset="-128"/>
              </a:rPr>
              <a:t>分）</a:t>
            </a:r>
            <a:r>
              <a:rPr lang="en-US" altLang="ja-JP" sz="1400" dirty="0">
                <a:latin typeface="Meiryo UI" pitchFamily="50" charset="-128"/>
                <a:ea typeface="Meiryo UI" pitchFamily="50" charset="-128"/>
              </a:rPr>
              <a:t>17,325</a:t>
            </a:r>
            <a:r>
              <a:rPr lang="ja-JP" altLang="en-US" sz="1400" dirty="0">
                <a:latin typeface="Meiryo UI" pitchFamily="50" charset="-128"/>
                <a:ea typeface="Meiryo UI" pitchFamily="50" charset="-128"/>
              </a:rPr>
              <a:t>円</a:t>
            </a:r>
            <a:r>
              <a:rPr lang="en-US" altLang="ja-JP" sz="1400" dirty="0">
                <a:latin typeface="Meiryo UI" pitchFamily="50" charset="-128"/>
                <a:ea typeface="Meiryo UI" pitchFamily="50" charset="-128"/>
              </a:rPr>
              <a:t>×</a:t>
            </a:r>
            <a:r>
              <a:rPr lang="ja-JP" altLang="en-US" sz="1400" dirty="0">
                <a:latin typeface="Meiryo UI" pitchFamily="50" charset="-128"/>
                <a:ea typeface="Meiryo UI" pitchFamily="50" charset="-128"/>
              </a:rPr>
              <a:t>授業数分</a:t>
            </a:r>
            <a:endParaRPr lang="en-US" altLang="ja-JP" sz="1400" dirty="0">
              <a:latin typeface="Meiryo UI" pitchFamily="50" charset="-128"/>
              <a:ea typeface="Meiryo UI" pitchFamily="50" charset="-128"/>
            </a:endParaRPr>
          </a:p>
          <a:p>
            <a:endParaRPr lang="en-US" altLang="ja-JP" sz="1400" dirty="0">
              <a:latin typeface="Meiryo UI" pitchFamily="50" charset="-128"/>
              <a:ea typeface="Meiryo UI" pitchFamily="50" charset="-128"/>
            </a:endParaRPr>
          </a:p>
          <a:p>
            <a:endParaRPr lang="en-US" altLang="ja-JP" sz="1400" dirty="0">
              <a:latin typeface="Meiryo UI" pitchFamily="50" charset="-128"/>
              <a:ea typeface="Meiryo UI" pitchFamily="50" charset="-128"/>
            </a:endParaRPr>
          </a:p>
          <a:p>
            <a:endParaRPr lang="en-US" altLang="ja-JP" sz="1400" dirty="0">
              <a:latin typeface="Meiryo UI" pitchFamily="50" charset="-128"/>
              <a:ea typeface="Meiryo UI" pitchFamily="50" charset="-128"/>
            </a:endParaRPr>
          </a:p>
          <a:p>
            <a:endParaRPr lang="en-US" altLang="ja-JP" sz="1400" dirty="0">
              <a:latin typeface="Meiryo UI" pitchFamily="50" charset="-128"/>
              <a:ea typeface="Meiryo UI" pitchFamily="50" charset="-128"/>
            </a:endParaRPr>
          </a:p>
          <a:p>
            <a:endParaRPr lang="en-US" altLang="ja-JP" sz="1400" dirty="0">
              <a:latin typeface="Meiryo UI" pitchFamily="50" charset="-128"/>
              <a:ea typeface="Meiryo UI" pitchFamily="50" charset="-128"/>
            </a:endParaRPr>
          </a:p>
          <a:p>
            <a:endParaRPr lang="en-US" altLang="ja-JP" sz="1400" dirty="0">
              <a:latin typeface="Meiryo UI" pitchFamily="50" charset="-128"/>
              <a:ea typeface="Meiryo UI" pitchFamily="50" charset="-128"/>
            </a:endParaRPr>
          </a:p>
          <a:p>
            <a:endParaRPr lang="en-US" altLang="ja-JP" sz="1400" dirty="0">
              <a:latin typeface="Meiryo UI" pitchFamily="50" charset="-128"/>
              <a:ea typeface="Meiryo UI" pitchFamily="50" charset="-128"/>
            </a:endParaRPr>
          </a:p>
          <a:p>
            <a:endParaRPr lang="en-US" altLang="ja-JP" sz="1400" dirty="0">
              <a:latin typeface="Meiryo UI" pitchFamily="50" charset="-128"/>
              <a:ea typeface="Meiryo UI" pitchFamily="50" charset="-128"/>
            </a:endParaRPr>
          </a:p>
          <a:p>
            <a:endParaRPr lang="ja-JP" altLang="en-US" sz="1400" dirty="0">
              <a:latin typeface="Meiryo UI" pitchFamily="50" charset="-128"/>
              <a:ea typeface="Meiryo UI" pitchFamily="50" charset="-128"/>
            </a:endParaRPr>
          </a:p>
          <a:p>
            <a:r>
              <a:rPr lang="en-US" sz="1400" dirty="0">
                <a:latin typeface="Meiryo UI" pitchFamily="50" charset="-128"/>
                <a:ea typeface="Meiryo UI" pitchFamily="50" charset="-128"/>
              </a:rPr>
              <a:t> </a:t>
            </a:r>
          </a:p>
        </p:txBody>
      </p:sp>
      <p:sp>
        <p:nvSpPr>
          <p:cNvPr id="36" name="角丸四角形 35"/>
          <p:cNvSpPr/>
          <p:nvPr/>
        </p:nvSpPr>
        <p:spPr>
          <a:xfrm>
            <a:off x="0" y="0"/>
            <a:ext cx="6786994" cy="104009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a:latin typeface="Meiryo UI" pitchFamily="50" charset="-128"/>
                <a:ea typeface="Meiryo UI" pitchFamily="50" charset="-128"/>
              </a:rPr>
              <a:t>【</a:t>
            </a:r>
            <a:r>
              <a:rPr kumimoji="1" lang="ja-JP" altLang="en-US" sz="2400" b="1" dirty="0">
                <a:latin typeface="Meiryo UI" pitchFamily="50" charset="-128"/>
                <a:ea typeface="Meiryo UI" pitchFamily="50" charset="-128"/>
              </a:rPr>
              <a:t>小学校受験コース</a:t>
            </a:r>
            <a:r>
              <a:rPr lang="en-US" altLang="ja-JP" sz="2400" b="1" dirty="0">
                <a:latin typeface="Meiryo UI" pitchFamily="50" charset="-128"/>
                <a:ea typeface="Meiryo UI" pitchFamily="50" charset="-128"/>
              </a:rPr>
              <a:t>】</a:t>
            </a:r>
            <a:endParaRPr kumimoji="1" lang="en-US" altLang="ja-JP" sz="2400" b="1" dirty="0">
              <a:latin typeface="Meiryo UI" pitchFamily="50" charset="-128"/>
              <a:ea typeface="Meiryo UI" pitchFamily="50" charset="-128"/>
            </a:endParaRPr>
          </a:p>
          <a:p>
            <a:pPr algn="ctr"/>
            <a:r>
              <a:rPr lang="en-US" altLang="ja-JP" sz="3600" b="1" dirty="0">
                <a:latin typeface="Meiryo UI" pitchFamily="50" charset="-128"/>
                <a:ea typeface="Meiryo UI" pitchFamily="50" charset="-128"/>
              </a:rPr>
              <a:t>2025</a:t>
            </a:r>
            <a:r>
              <a:rPr lang="ja-JP" altLang="en-US" sz="3600" b="1" dirty="0">
                <a:latin typeface="Meiryo UI" pitchFamily="50" charset="-128"/>
                <a:ea typeface="Meiryo UI" pitchFamily="50" charset="-128"/>
              </a:rPr>
              <a:t>年　年長　夏期</a:t>
            </a:r>
            <a:r>
              <a:rPr kumimoji="1" lang="ja-JP" altLang="en-US" sz="3600" b="1" dirty="0">
                <a:latin typeface="Meiryo UI" pitchFamily="50" charset="-128"/>
                <a:ea typeface="Meiryo UI" pitchFamily="50" charset="-128"/>
              </a:rPr>
              <a:t>講習</a:t>
            </a:r>
            <a:endParaRPr kumimoji="1" lang="en-US" altLang="ja-JP" sz="3600" b="1" dirty="0">
              <a:latin typeface="Meiryo UI" pitchFamily="50" charset="-128"/>
              <a:ea typeface="Meiryo UI" pitchFamily="50" charset="-128"/>
            </a:endParaRPr>
          </a:p>
        </p:txBody>
      </p:sp>
      <p:sp>
        <p:nvSpPr>
          <p:cNvPr id="3074" name="AutoShape 2" descr="blob:https://at-talk.line.me/a416ce39-6992-4cee-b4ba-61064053b26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076" name="AutoShape 4" descr="blob:https://at-talk.line.me/a416ce39-6992-4cee-b4ba-61064053b26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078" name="AutoShape 6" descr="blob:https://at-talk.line.me/36abbfa2-cdad-4f14-a61c-ce2838da0c0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080" name="AutoShape 8" descr="blob:https://at-talk.line.me/36abbfa2-cdad-4f14-a61c-ce2838da0c0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45" name="正方形/長方形 44">
            <a:extLst>
              <a:ext uri="{FF2B5EF4-FFF2-40B4-BE49-F238E27FC236}">
                <a16:creationId xmlns:a16="http://schemas.microsoft.com/office/drawing/2014/main" id="{DA7CD4C8-B8FF-4F53-8629-697D8734E83E}"/>
              </a:ext>
            </a:extLst>
          </p:cNvPr>
          <p:cNvSpPr/>
          <p:nvPr/>
        </p:nvSpPr>
        <p:spPr>
          <a:xfrm>
            <a:off x="0" y="2156538"/>
            <a:ext cx="4429132" cy="35719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bg1"/>
                </a:solidFill>
                <a:latin typeface="Meiryo UI" pitchFamily="50" charset="-128"/>
                <a:ea typeface="Meiryo UI" pitchFamily="50" charset="-128"/>
              </a:rPr>
              <a:t>概要</a:t>
            </a:r>
            <a:endParaRPr kumimoji="1" lang="en-US" altLang="ja-JP" sz="2000" dirty="0">
              <a:solidFill>
                <a:schemeClr val="bg1"/>
              </a:solidFill>
              <a:latin typeface="Meiryo UI" pitchFamily="50" charset="-128"/>
              <a:ea typeface="Meiryo UI" pitchFamily="50" charset="-128"/>
            </a:endParaRPr>
          </a:p>
        </p:txBody>
      </p:sp>
      <p:pic>
        <p:nvPicPr>
          <p:cNvPr id="6" name="図 5">
            <a:extLst>
              <a:ext uri="{FF2B5EF4-FFF2-40B4-BE49-F238E27FC236}">
                <a16:creationId xmlns:a16="http://schemas.microsoft.com/office/drawing/2014/main" id="{012FC0B2-8EB3-46C1-80F1-AB2D76BC693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2933"/>
          <a:stretch/>
        </p:blipFill>
        <p:spPr>
          <a:xfrm>
            <a:off x="-64" y="9015055"/>
            <a:ext cx="2067292" cy="665634"/>
          </a:xfrm>
          <a:prstGeom prst="rect">
            <a:avLst/>
          </a:prstGeom>
        </p:spPr>
      </p:pic>
      <p:sp>
        <p:nvSpPr>
          <p:cNvPr id="4" name="正方形/長方形 3">
            <a:extLst>
              <a:ext uri="{FF2B5EF4-FFF2-40B4-BE49-F238E27FC236}">
                <a16:creationId xmlns:a16="http://schemas.microsoft.com/office/drawing/2014/main" id="{8FAA5947-D43F-465E-95D9-D84DC1649495}"/>
              </a:ext>
            </a:extLst>
          </p:cNvPr>
          <p:cNvSpPr/>
          <p:nvPr/>
        </p:nvSpPr>
        <p:spPr>
          <a:xfrm>
            <a:off x="3411132" y="7562533"/>
            <a:ext cx="3357994" cy="97923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■支払いについて■</a:t>
            </a:r>
            <a:endParaRPr kumimoji="1" lang="en-US" altLang="ja-JP" sz="1050" dirty="0">
              <a:solidFill>
                <a:schemeClr val="tx1"/>
              </a:solidFill>
            </a:endParaRPr>
          </a:p>
          <a:p>
            <a:pPr algn="ctr"/>
            <a:r>
              <a:rPr lang="ja-JP" altLang="en-US" sz="1050" dirty="0">
                <a:solidFill>
                  <a:schemeClr val="tx1"/>
                </a:solidFill>
              </a:rPr>
              <a:t>チャイルドアイズ箕面校内部生→月の請求に加算</a:t>
            </a:r>
            <a:endParaRPr lang="en-US" altLang="ja-JP" sz="1050" dirty="0">
              <a:solidFill>
                <a:schemeClr val="tx1"/>
              </a:solidFill>
            </a:endParaRPr>
          </a:p>
          <a:p>
            <a:pPr algn="ctr"/>
            <a:r>
              <a:rPr lang="ja-JP" altLang="en-US" sz="1050" dirty="0">
                <a:solidFill>
                  <a:schemeClr val="tx1"/>
                </a:solidFill>
              </a:rPr>
              <a:t>外部生→コンビニ振込用紙請求か現金受領</a:t>
            </a:r>
            <a:endParaRPr kumimoji="1" lang="en-US" altLang="ja-JP" sz="1050" dirty="0">
              <a:solidFill>
                <a:schemeClr val="tx1"/>
              </a:solidFill>
            </a:endParaRPr>
          </a:p>
          <a:p>
            <a:pPr algn="ctr"/>
            <a:r>
              <a:rPr lang="ja-JP" altLang="en-US" sz="1050" dirty="0">
                <a:solidFill>
                  <a:schemeClr val="tx1"/>
                </a:solidFill>
              </a:rPr>
              <a:t>■キャンセルについて■</a:t>
            </a:r>
            <a:endParaRPr lang="en-US" altLang="ja-JP" sz="1050" dirty="0">
              <a:solidFill>
                <a:schemeClr val="tx1"/>
              </a:solidFill>
            </a:endParaRPr>
          </a:p>
          <a:p>
            <a:pPr algn="ctr"/>
            <a:r>
              <a:rPr kumimoji="1" lang="en-US" altLang="ja-JP" sz="1050" dirty="0">
                <a:solidFill>
                  <a:schemeClr val="tx1"/>
                </a:solidFill>
              </a:rPr>
              <a:t>7/8(</a:t>
            </a:r>
            <a:r>
              <a:rPr kumimoji="1" lang="ja-JP" altLang="en-US" sz="1050" dirty="0">
                <a:solidFill>
                  <a:schemeClr val="tx1"/>
                </a:solidFill>
              </a:rPr>
              <a:t>火</a:t>
            </a:r>
            <a:r>
              <a:rPr kumimoji="1" lang="en-US" altLang="ja-JP" sz="1050" dirty="0">
                <a:solidFill>
                  <a:schemeClr val="tx1"/>
                </a:solidFill>
              </a:rPr>
              <a:t>)</a:t>
            </a:r>
            <a:r>
              <a:rPr kumimoji="1" lang="ja-JP" altLang="en-US" sz="1050" dirty="0">
                <a:solidFill>
                  <a:schemeClr val="tx1"/>
                </a:solidFill>
              </a:rPr>
              <a:t>までキャンセル可。</a:t>
            </a:r>
            <a:r>
              <a:rPr kumimoji="1" lang="en-US" altLang="ja-JP" sz="1050" dirty="0">
                <a:solidFill>
                  <a:schemeClr val="tx1"/>
                </a:solidFill>
              </a:rPr>
              <a:t>7/9(</a:t>
            </a:r>
            <a:r>
              <a:rPr lang="ja-JP" altLang="en-US" sz="1050" dirty="0">
                <a:solidFill>
                  <a:schemeClr val="tx1"/>
                </a:solidFill>
              </a:rPr>
              <a:t>水</a:t>
            </a:r>
            <a:r>
              <a:rPr kumimoji="1" lang="en-US" altLang="ja-JP" sz="1050" dirty="0">
                <a:solidFill>
                  <a:schemeClr val="tx1"/>
                </a:solidFill>
              </a:rPr>
              <a:t>)</a:t>
            </a:r>
            <a:r>
              <a:rPr kumimoji="1" lang="ja-JP" altLang="en-US" sz="1050" dirty="0">
                <a:solidFill>
                  <a:schemeClr val="tx1"/>
                </a:solidFill>
              </a:rPr>
              <a:t>以降は返金不可</a:t>
            </a:r>
            <a:r>
              <a:rPr lang="ja-JP" altLang="en-US" sz="1050" dirty="0">
                <a:solidFill>
                  <a:schemeClr val="tx1"/>
                </a:solidFill>
              </a:rPr>
              <a:t>、</a:t>
            </a:r>
            <a:endParaRPr lang="en-US" altLang="ja-JP" sz="1050" dirty="0">
              <a:solidFill>
                <a:schemeClr val="tx1"/>
              </a:solidFill>
            </a:endParaRPr>
          </a:p>
          <a:p>
            <a:pPr algn="ctr"/>
            <a:r>
              <a:rPr lang="ja-JP" altLang="en-US" sz="1050" dirty="0">
                <a:solidFill>
                  <a:schemeClr val="tx1"/>
                </a:solidFill>
              </a:rPr>
              <a:t>申込とは別日の夏期講習に振替可能です</a:t>
            </a:r>
            <a:endParaRPr kumimoji="1" lang="en-US" altLang="ja-JP" sz="1050" dirty="0">
              <a:solidFill>
                <a:schemeClr val="tx1"/>
              </a:solidFill>
            </a:endParaRPr>
          </a:p>
        </p:txBody>
      </p:sp>
      <p:sp>
        <p:nvSpPr>
          <p:cNvPr id="35" name="正方形/長方形 34">
            <a:extLst>
              <a:ext uri="{FF2B5EF4-FFF2-40B4-BE49-F238E27FC236}">
                <a16:creationId xmlns:a16="http://schemas.microsoft.com/office/drawing/2014/main" id="{B875143C-4B59-45FF-B489-B6EEF344E04A}"/>
              </a:ext>
            </a:extLst>
          </p:cNvPr>
          <p:cNvSpPr/>
          <p:nvPr/>
        </p:nvSpPr>
        <p:spPr>
          <a:xfrm>
            <a:off x="8685584" y="5961112"/>
            <a:ext cx="4429132" cy="35719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latin typeface="Meiryo UI" pitchFamily="50" charset="-128"/>
                <a:ea typeface="Meiryo UI" pitchFamily="50" charset="-128"/>
              </a:rPr>
              <a:t>概要</a:t>
            </a:r>
            <a:endParaRPr kumimoji="1" lang="en-US" altLang="ja-JP" sz="2000" dirty="0">
              <a:solidFill>
                <a:schemeClr val="bg1"/>
              </a:solidFill>
              <a:latin typeface="Meiryo UI" pitchFamily="50" charset="-128"/>
              <a:ea typeface="Meiryo UI" pitchFamily="50" charset="-128"/>
            </a:endParaRPr>
          </a:p>
        </p:txBody>
      </p:sp>
      <p:sp>
        <p:nvSpPr>
          <p:cNvPr id="2" name="テキスト ボックス 1">
            <a:extLst>
              <a:ext uri="{FF2B5EF4-FFF2-40B4-BE49-F238E27FC236}">
                <a16:creationId xmlns:a16="http://schemas.microsoft.com/office/drawing/2014/main" id="{EE55FF85-5671-40D4-89AD-D7D8150DECCB}"/>
              </a:ext>
            </a:extLst>
          </p:cNvPr>
          <p:cNvSpPr txBox="1"/>
          <p:nvPr/>
        </p:nvSpPr>
        <p:spPr>
          <a:xfrm>
            <a:off x="2789667" y="5347743"/>
            <a:ext cx="3025187" cy="1169551"/>
          </a:xfrm>
          <a:prstGeom prst="rect">
            <a:avLst/>
          </a:prstGeom>
          <a:noFill/>
        </p:spPr>
        <p:txBody>
          <a:bodyPr wrap="none" rtlCol="0">
            <a:spAutoFit/>
          </a:bodyPr>
          <a:lstStyle/>
          <a:p>
            <a:r>
              <a:rPr lang="ja-JP" altLang="en-US" sz="1400" dirty="0">
                <a:latin typeface="Meiryo UI" pitchFamily="50" charset="-128"/>
                <a:ea typeface="Meiryo UI" pitchFamily="50" charset="-128"/>
              </a:rPr>
              <a:t>⑤７／２５（金）</a:t>
            </a:r>
            <a:r>
              <a:rPr lang="en-US" altLang="ja-JP" sz="1400" dirty="0">
                <a:latin typeface="Meiryo UI" pitchFamily="50" charset="-128"/>
                <a:ea typeface="Meiryo UI" pitchFamily="50" charset="-128"/>
              </a:rPr>
              <a:t> 14:00</a:t>
            </a:r>
            <a:r>
              <a:rPr lang="ja-JP" altLang="en-US" sz="1400" dirty="0">
                <a:latin typeface="Meiryo UI" pitchFamily="50" charset="-128"/>
                <a:ea typeface="Meiryo UI" pitchFamily="50" charset="-128"/>
              </a:rPr>
              <a:t>～</a:t>
            </a:r>
            <a:r>
              <a:rPr lang="en-US" altLang="ja-JP" sz="1400" dirty="0">
                <a:latin typeface="Meiryo UI" pitchFamily="50" charset="-128"/>
                <a:ea typeface="Meiryo UI" pitchFamily="50" charset="-128"/>
              </a:rPr>
              <a:t>15:50</a:t>
            </a:r>
          </a:p>
          <a:p>
            <a:r>
              <a:rPr lang="ja-JP" altLang="en-US" sz="1400" dirty="0">
                <a:latin typeface="Meiryo UI" pitchFamily="50" charset="-128"/>
                <a:ea typeface="Meiryo UI" pitchFamily="50" charset="-128"/>
              </a:rPr>
              <a:t>⑥７／２５（金）</a:t>
            </a:r>
            <a:r>
              <a:rPr lang="en-US" altLang="ja-JP" sz="1400" dirty="0">
                <a:latin typeface="Meiryo UI" pitchFamily="50" charset="-128"/>
                <a:ea typeface="Meiryo UI" pitchFamily="50" charset="-128"/>
              </a:rPr>
              <a:t> 16:10</a:t>
            </a:r>
            <a:r>
              <a:rPr lang="ja-JP" altLang="en-US" sz="1400" dirty="0">
                <a:latin typeface="Meiryo UI" pitchFamily="50" charset="-128"/>
                <a:ea typeface="Meiryo UI" pitchFamily="50" charset="-128"/>
              </a:rPr>
              <a:t>～</a:t>
            </a:r>
            <a:r>
              <a:rPr lang="en-US" altLang="ja-JP" sz="1400" dirty="0">
                <a:latin typeface="Meiryo UI" pitchFamily="50" charset="-128"/>
                <a:ea typeface="Meiryo UI" pitchFamily="50" charset="-128"/>
              </a:rPr>
              <a:t>18:00</a:t>
            </a:r>
          </a:p>
          <a:p>
            <a:r>
              <a:rPr lang="ja-JP" altLang="en-US" sz="1400" dirty="0">
                <a:latin typeface="Meiryo UI" pitchFamily="50" charset="-128"/>
                <a:ea typeface="Meiryo UI" pitchFamily="50" charset="-128"/>
              </a:rPr>
              <a:t>⑦７／２６（土）</a:t>
            </a:r>
            <a:r>
              <a:rPr lang="en-US" altLang="ja-JP" sz="1400" dirty="0">
                <a:latin typeface="Meiryo UI" pitchFamily="50" charset="-128"/>
                <a:ea typeface="Meiryo UI" pitchFamily="50" charset="-128"/>
              </a:rPr>
              <a:t> </a:t>
            </a:r>
            <a:r>
              <a:rPr lang="ja-JP" altLang="en-US" sz="1400" dirty="0">
                <a:latin typeface="Meiryo UI" pitchFamily="50" charset="-128"/>
                <a:ea typeface="Meiryo UI" pitchFamily="50" charset="-128"/>
              </a:rPr>
              <a:t>　</a:t>
            </a:r>
            <a:r>
              <a:rPr lang="en-US" altLang="ja-JP" sz="1400" dirty="0">
                <a:latin typeface="Meiryo UI" pitchFamily="50" charset="-128"/>
                <a:ea typeface="Meiryo UI" pitchFamily="50" charset="-128"/>
              </a:rPr>
              <a:t>9:30</a:t>
            </a:r>
            <a:r>
              <a:rPr lang="ja-JP" altLang="en-US" sz="1400" dirty="0">
                <a:latin typeface="Meiryo UI" pitchFamily="50" charset="-128"/>
                <a:ea typeface="Meiryo UI" pitchFamily="50" charset="-128"/>
              </a:rPr>
              <a:t>～</a:t>
            </a:r>
            <a:r>
              <a:rPr lang="en-US" altLang="ja-JP" sz="1400" dirty="0">
                <a:latin typeface="Meiryo UI" pitchFamily="50" charset="-128"/>
                <a:ea typeface="Meiryo UI" pitchFamily="50" charset="-128"/>
              </a:rPr>
              <a:t>11:20</a:t>
            </a:r>
          </a:p>
          <a:p>
            <a:r>
              <a:rPr lang="ja-JP" altLang="en-US" sz="1400" dirty="0">
                <a:solidFill>
                  <a:srgbClr val="0000FF"/>
                </a:solidFill>
                <a:latin typeface="Meiryo UI" pitchFamily="50" charset="-128"/>
                <a:ea typeface="Meiryo UI" pitchFamily="50" charset="-128"/>
              </a:rPr>
              <a:t>⑧７／２６（土） </a:t>
            </a:r>
            <a:r>
              <a:rPr lang="en-US" altLang="ja-JP" sz="1400" dirty="0">
                <a:solidFill>
                  <a:srgbClr val="0000FF"/>
                </a:solidFill>
                <a:latin typeface="Meiryo UI" pitchFamily="50" charset="-128"/>
                <a:ea typeface="Meiryo UI" pitchFamily="50" charset="-128"/>
              </a:rPr>
              <a:t>11:40</a:t>
            </a:r>
            <a:r>
              <a:rPr lang="ja-JP" altLang="en-US" sz="1400" dirty="0">
                <a:solidFill>
                  <a:srgbClr val="0000FF"/>
                </a:solidFill>
                <a:latin typeface="Meiryo UI" pitchFamily="50" charset="-128"/>
                <a:ea typeface="Meiryo UI" pitchFamily="50" charset="-128"/>
              </a:rPr>
              <a:t>～</a:t>
            </a:r>
            <a:r>
              <a:rPr lang="en-US" altLang="ja-JP" sz="1400" dirty="0">
                <a:solidFill>
                  <a:srgbClr val="0000FF"/>
                </a:solidFill>
                <a:latin typeface="Meiryo UI" pitchFamily="50" charset="-128"/>
                <a:ea typeface="Meiryo UI" pitchFamily="50" charset="-128"/>
              </a:rPr>
              <a:t>13:30</a:t>
            </a:r>
          </a:p>
          <a:p>
            <a:endParaRPr kumimoji="1" lang="ja-JP" altLang="en-US" sz="1400" dirty="0"/>
          </a:p>
        </p:txBody>
      </p:sp>
      <p:sp>
        <p:nvSpPr>
          <p:cNvPr id="20" name="サブタイトル 2">
            <a:extLst>
              <a:ext uri="{FF2B5EF4-FFF2-40B4-BE49-F238E27FC236}">
                <a16:creationId xmlns:a16="http://schemas.microsoft.com/office/drawing/2014/main" id="{59BF54EA-9DC5-41DC-B76A-BA74CE13CC12}"/>
              </a:ext>
            </a:extLst>
          </p:cNvPr>
          <p:cNvSpPr txBox="1">
            <a:spLocks/>
          </p:cNvSpPr>
          <p:nvPr/>
        </p:nvSpPr>
        <p:spPr>
          <a:xfrm>
            <a:off x="-88898" y="8712271"/>
            <a:ext cx="6858024" cy="428628"/>
          </a:xfrm>
          <a:prstGeom prst="rect">
            <a:avLst/>
          </a:prstGeom>
          <a:no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b="1" i="0" strike="noStrike" kern="1200" cap="none" spc="0" normalizeH="0" baseline="0" noProof="0" dirty="0">
                <a:ln>
                  <a:noFill/>
                </a:ln>
                <a:solidFill>
                  <a:schemeClr val="tx1"/>
                </a:solidFill>
                <a:effectLst/>
                <a:uLnTx/>
                <a:uFillTx/>
                <a:latin typeface="Meiryo UI" pitchFamily="50" charset="-128"/>
                <a:ea typeface="Meiryo UI" pitchFamily="50" charset="-128"/>
              </a:rPr>
              <a:t>■申し込みは</a:t>
            </a:r>
            <a:r>
              <a:rPr kumimoji="1" lang="en-US" altLang="ja-JP" b="1" i="0" strike="noStrike" kern="1200" cap="none" spc="0" normalizeH="0" baseline="0" noProof="0" dirty="0">
                <a:ln>
                  <a:noFill/>
                </a:ln>
                <a:solidFill>
                  <a:schemeClr val="tx1"/>
                </a:solidFill>
                <a:effectLst/>
                <a:uLnTx/>
                <a:uFillTx/>
                <a:latin typeface="Meiryo UI" pitchFamily="50" charset="-128"/>
                <a:ea typeface="Meiryo UI" pitchFamily="50" charset="-128"/>
              </a:rPr>
              <a:t>QR</a:t>
            </a:r>
            <a:r>
              <a:rPr kumimoji="1" lang="ja-JP" altLang="en-US" b="1" i="0" strike="noStrike" kern="1200" cap="none" spc="0" normalizeH="0" baseline="0" noProof="0" dirty="0">
                <a:ln>
                  <a:noFill/>
                </a:ln>
                <a:solidFill>
                  <a:schemeClr val="tx1"/>
                </a:solidFill>
                <a:effectLst/>
                <a:uLnTx/>
                <a:uFillTx/>
                <a:latin typeface="Meiryo UI" pitchFamily="50" charset="-128"/>
                <a:ea typeface="Meiryo UI" pitchFamily="50" charset="-128"/>
              </a:rPr>
              <a:t>コードより　　　　→→</a:t>
            </a:r>
            <a:r>
              <a:rPr lang="ja-JP" altLang="en-US" b="1" dirty="0">
                <a:latin typeface="Meiryo UI" pitchFamily="50" charset="-128"/>
                <a:ea typeface="Meiryo UI" pitchFamily="50" charset="-128"/>
              </a:rPr>
              <a:t>→→</a:t>
            </a:r>
            <a:r>
              <a:rPr kumimoji="1" lang="ja-JP" altLang="en-US" b="1" i="0" strike="noStrike" kern="1200" cap="none" spc="0" normalizeH="0" baseline="0" noProof="0" dirty="0">
                <a:ln>
                  <a:noFill/>
                </a:ln>
                <a:solidFill>
                  <a:schemeClr val="tx1"/>
                </a:solidFill>
                <a:effectLst/>
                <a:uLnTx/>
                <a:uFillTx/>
                <a:latin typeface="Meiryo UI" pitchFamily="50" charset="-128"/>
                <a:ea typeface="Meiryo UI" pitchFamily="50" charset="-128"/>
              </a:rPr>
              <a:t>　　　</a:t>
            </a:r>
          </a:p>
        </p:txBody>
      </p:sp>
      <p:pic>
        <p:nvPicPr>
          <p:cNvPr id="5" name="図 4">
            <a:extLst>
              <a:ext uri="{FF2B5EF4-FFF2-40B4-BE49-F238E27FC236}">
                <a16:creationId xmlns:a16="http://schemas.microsoft.com/office/drawing/2014/main" id="{5BD85E67-E331-0B8F-5AFA-FC1A97CAD15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40355" y="8593030"/>
            <a:ext cx="1330136" cy="133013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図 33" descr="受験イラスト.jpg"/>
          <p:cNvPicPr>
            <a:picLocks noChangeAspect="1"/>
          </p:cNvPicPr>
          <p:nvPr/>
        </p:nvPicPr>
        <p:blipFill>
          <a:blip r:embed="rId3" cstate="print"/>
          <a:stretch>
            <a:fillRect/>
          </a:stretch>
        </p:blipFill>
        <p:spPr>
          <a:xfrm>
            <a:off x="5170485" y="2053239"/>
            <a:ext cx="1717575" cy="1612373"/>
          </a:xfrm>
          <a:prstGeom prst="rect">
            <a:avLst/>
          </a:prstGeom>
        </p:spPr>
      </p:pic>
      <p:pic>
        <p:nvPicPr>
          <p:cNvPr id="16" name="図 15" descr="IMG_1860.JPG"/>
          <p:cNvPicPr>
            <a:picLocks noChangeAspect="1"/>
          </p:cNvPicPr>
          <p:nvPr/>
        </p:nvPicPr>
        <p:blipFill>
          <a:blip r:embed="rId4" cstate="print"/>
          <a:srcRect l="9375" t="8333" r="17708" b="20833"/>
          <a:stretch>
            <a:fillRect/>
          </a:stretch>
        </p:blipFill>
        <p:spPr>
          <a:xfrm>
            <a:off x="11787246" y="738158"/>
            <a:ext cx="2357430" cy="1717556"/>
          </a:xfrm>
          <a:prstGeom prst="rect">
            <a:avLst/>
          </a:prstGeom>
        </p:spPr>
      </p:pic>
      <p:sp>
        <p:nvSpPr>
          <p:cNvPr id="23" name="サブタイトル 2"/>
          <p:cNvSpPr txBox="1">
            <a:spLocks/>
          </p:cNvSpPr>
          <p:nvPr/>
        </p:nvSpPr>
        <p:spPr>
          <a:xfrm>
            <a:off x="3334423" y="9515388"/>
            <a:ext cx="3500462" cy="464347"/>
          </a:xfrm>
          <a:prstGeom prst="rect">
            <a:avLst/>
          </a:prstGeom>
          <a:noFill/>
        </p:spPr>
        <p:txBody>
          <a:bodyPr vert="horz" lIns="91440" tIns="45720" rIns="91440" bIns="45720" rtlCol="0">
            <a:noAutofit/>
          </a:bodyPr>
          <a:lstStyle/>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b="1" dirty="0">
                <a:latin typeface="Meiryo UI" pitchFamily="50" charset="-128"/>
                <a:ea typeface="Meiryo UI" pitchFamily="50" charset="-128"/>
              </a:rPr>
              <a:t>☎</a:t>
            </a:r>
            <a:r>
              <a:rPr lang="en-US" altLang="ja-JP" b="1" dirty="0">
                <a:latin typeface="Meiryo UI" pitchFamily="50" charset="-128"/>
                <a:ea typeface="Meiryo UI" pitchFamily="50" charset="-128"/>
              </a:rPr>
              <a:t>072-734-7692</a:t>
            </a: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b="1" i="0" u="none" strike="noStrike" kern="1200" cap="none" spc="0" normalizeH="0" baseline="0" noProof="0" dirty="0">
              <a:ln>
                <a:noFill/>
              </a:ln>
              <a:solidFill>
                <a:schemeClr val="tx1"/>
              </a:solidFill>
              <a:effectLst/>
              <a:uLnTx/>
              <a:uFillTx/>
              <a:latin typeface="Meiryo UI" pitchFamily="50" charset="-128"/>
              <a:ea typeface="Meiryo UI" pitchFamily="50" charset="-128"/>
            </a:endParaRPr>
          </a:p>
        </p:txBody>
      </p:sp>
      <p:sp>
        <p:nvSpPr>
          <p:cNvPr id="24" name="サブタイトル 2"/>
          <p:cNvSpPr txBox="1">
            <a:spLocks/>
          </p:cNvSpPr>
          <p:nvPr/>
        </p:nvSpPr>
        <p:spPr>
          <a:xfrm>
            <a:off x="-892" y="9663278"/>
            <a:ext cx="4000528" cy="773912"/>
          </a:xfrm>
          <a:prstGeom prst="rect">
            <a:avLst/>
          </a:prstGeom>
          <a:no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箕面市西小路</a:t>
            </a:r>
            <a:r>
              <a:rPr kumimoji="1" lang="en-US" altLang="ja-JP"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3-1-15</a:t>
            </a:r>
            <a:r>
              <a:rPr kumimoji="1" lang="ja-JP" altLang="en-US"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　アクセス箕面</a:t>
            </a:r>
            <a:r>
              <a:rPr kumimoji="1" lang="en-US" altLang="ja-JP"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2</a:t>
            </a:r>
            <a:r>
              <a:rPr kumimoji="1" lang="ja-JP" altLang="en-US" sz="1200" b="0" i="0" u="none" strike="noStrike" kern="1200" cap="none" spc="0" normalizeH="0" baseline="0" noProof="0" dirty="0">
                <a:ln>
                  <a:noFill/>
                </a:ln>
                <a:solidFill>
                  <a:schemeClr val="tx1"/>
                </a:solidFill>
                <a:effectLst/>
                <a:uLnTx/>
                <a:uFillTx/>
                <a:latin typeface="Meiryo UI" pitchFamily="50" charset="-128"/>
                <a:ea typeface="Meiryo UI" pitchFamily="50" charset="-128"/>
              </a:rPr>
              <a:t>階</a:t>
            </a:r>
          </a:p>
        </p:txBody>
      </p:sp>
      <p:sp>
        <p:nvSpPr>
          <p:cNvPr id="68" name="サブタイトル 2"/>
          <p:cNvSpPr txBox="1">
            <a:spLocks/>
          </p:cNvSpPr>
          <p:nvPr/>
        </p:nvSpPr>
        <p:spPr>
          <a:xfrm>
            <a:off x="1970791" y="9342193"/>
            <a:ext cx="1143008" cy="773912"/>
          </a:xfrm>
          <a:prstGeom prst="rect">
            <a:avLst/>
          </a:prstGeom>
          <a:no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a:ln>
                  <a:noFill/>
                </a:ln>
                <a:solidFill>
                  <a:schemeClr val="tx1"/>
                </a:solidFill>
                <a:effectLst/>
                <a:uLnTx/>
                <a:uFillTx/>
                <a:latin typeface="Meiryo UI" pitchFamily="50" charset="-128"/>
                <a:ea typeface="Meiryo UI" pitchFamily="50" charset="-128"/>
              </a:rPr>
              <a:t>箕面校</a:t>
            </a:r>
          </a:p>
        </p:txBody>
      </p:sp>
      <p:sp>
        <p:nvSpPr>
          <p:cNvPr id="37" name="サブタイトル 2"/>
          <p:cNvSpPr txBox="1">
            <a:spLocks/>
          </p:cNvSpPr>
          <p:nvPr/>
        </p:nvSpPr>
        <p:spPr>
          <a:xfrm>
            <a:off x="-14017" y="1285461"/>
            <a:ext cx="6872017" cy="1714512"/>
          </a:xfrm>
          <a:prstGeom prst="rect">
            <a:avLst/>
          </a:prstGeom>
          <a:noFill/>
        </p:spPr>
        <p:txBody>
          <a:bodyPr vert="horz" lIns="91440" tIns="45720" rIns="91440" bIns="45720" rtlCol="0">
            <a:noAutofit/>
          </a:bodyPr>
          <a:lstStyle/>
          <a:p>
            <a:r>
              <a:rPr lang="ja-JP" altLang="en-US" sz="1600" dirty="0">
                <a:latin typeface="HG丸ｺﾞｼｯｸM-PRO" pitchFamily="50" charset="-128"/>
                <a:ea typeface="HG丸ｺﾞｼｯｸM-PRO" pitchFamily="50" charset="-128"/>
              </a:rPr>
              <a:t>　年中にとっては私立受験まであと</a:t>
            </a:r>
            <a:r>
              <a:rPr lang="en-US" altLang="ja-JP" sz="1600" dirty="0">
                <a:latin typeface="HG丸ｺﾞｼｯｸM-PRO" pitchFamily="50" charset="-128"/>
                <a:ea typeface="HG丸ｺﾞｼｯｸM-PRO" pitchFamily="50" charset="-128"/>
              </a:rPr>
              <a:t>1</a:t>
            </a:r>
            <a:r>
              <a:rPr lang="ja-JP" altLang="en-US" sz="1600" dirty="0">
                <a:latin typeface="HG丸ｺﾞｼｯｸM-PRO" pitchFamily="50" charset="-128"/>
                <a:ea typeface="HG丸ｺﾞｼｯｸM-PRO" pitchFamily="50" charset="-128"/>
              </a:rPr>
              <a:t>年と少し、国立受験は</a:t>
            </a:r>
            <a:r>
              <a:rPr lang="en-US" altLang="ja-JP" sz="1600" dirty="0">
                <a:latin typeface="HG丸ｺﾞｼｯｸM-PRO" pitchFamily="50" charset="-128"/>
                <a:ea typeface="HG丸ｺﾞｼｯｸM-PRO" pitchFamily="50" charset="-128"/>
              </a:rPr>
              <a:t>1</a:t>
            </a:r>
            <a:r>
              <a:rPr lang="ja-JP" altLang="en-US" sz="1600" dirty="0">
                <a:latin typeface="HG丸ｺﾞｼｯｸM-PRO" pitchFamily="50" charset="-128"/>
                <a:ea typeface="HG丸ｺﾞｼｯｸM-PRO" pitchFamily="50" charset="-128"/>
              </a:rPr>
              <a:t>年半。この夏休みで基礎固めをして自信を付けましょう。ペーパー対策、面接練習、巧緻性・口頭試問・運動など幅広く経験を積み、苦手を克服しましょう。</a:t>
            </a:r>
            <a:endParaRPr lang="en-US" altLang="ja-JP" sz="1600" dirty="0">
              <a:latin typeface="HG丸ｺﾞｼｯｸM-PRO" pitchFamily="50" charset="-128"/>
              <a:ea typeface="HG丸ｺﾞｼｯｸM-PRO" pitchFamily="50" charset="-128"/>
            </a:endParaRPr>
          </a:p>
          <a:p>
            <a:r>
              <a:rPr lang="ja-JP" altLang="en-US" sz="1600" b="1" dirty="0">
                <a:latin typeface="HG丸ｺﾞｼｯｸM-PRO" pitchFamily="50" charset="-128"/>
                <a:ea typeface="HG丸ｺﾞｼｯｸM-PRO" pitchFamily="50" charset="-128"/>
              </a:rPr>
              <a:t>申込期限★</a:t>
            </a:r>
            <a:r>
              <a:rPr lang="en-US" altLang="ja-JP" sz="1600" b="1" dirty="0">
                <a:latin typeface="HG丸ｺﾞｼｯｸM-PRO" pitchFamily="50" charset="-128"/>
                <a:ea typeface="HG丸ｺﾞｼｯｸM-PRO" pitchFamily="50" charset="-128"/>
              </a:rPr>
              <a:t>7</a:t>
            </a:r>
            <a:r>
              <a:rPr lang="ja-JP" altLang="en-US" sz="1600" b="1" dirty="0">
                <a:latin typeface="HG丸ｺﾞｼｯｸM-PRO" pitchFamily="50" charset="-128"/>
                <a:ea typeface="HG丸ｺﾞｼｯｸM-PRO" pitchFamily="50" charset="-128"/>
              </a:rPr>
              <a:t>／</a:t>
            </a:r>
            <a:r>
              <a:rPr lang="en-US" altLang="ja-JP" sz="1600" b="1" dirty="0">
                <a:latin typeface="HG丸ｺﾞｼｯｸM-PRO" pitchFamily="50" charset="-128"/>
                <a:ea typeface="HG丸ｺﾞｼｯｸM-PRO" pitchFamily="50" charset="-128"/>
              </a:rPr>
              <a:t>12(</a:t>
            </a:r>
            <a:r>
              <a:rPr lang="ja-JP" altLang="en-US" sz="1600" b="1" dirty="0">
                <a:latin typeface="HG丸ｺﾞｼｯｸM-PRO" pitchFamily="50" charset="-128"/>
                <a:ea typeface="HG丸ｺﾞｼｯｸM-PRO" pitchFamily="50" charset="-128"/>
              </a:rPr>
              <a:t>土</a:t>
            </a:r>
            <a:r>
              <a:rPr lang="en-US" altLang="ja-JP" sz="1600" b="1" dirty="0">
                <a:latin typeface="HG丸ｺﾞｼｯｸM-PRO" pitchFamily="50" charset="-128"/>
                <a:ea typeface="HG丸ｺﾞｼｯｸM-PRO" pitchFamily="50" charset="-128"/>
              </a:rPr>
              <a:t>)</a:t>
            </a:r>
            <a:r>
              <a:rPr lang="ja-JP" altLang="en-US" sz="1600" b="1" dirty="0">
                <a:latin typeface="HG丸ｺﾞｼｯｸM-PRO" pitchFamily="50" charset="-128"/>
                <a:ea typeface="HG丸ｺﾞｼｯｸM-PRO" pitchFamily="50" charset="-128"/>
              </a:rPr>
              <a:t>中</a:t>
            </a:r>
          </a:p>
        </p:txBody>
      </p:sp>
      <p:sp>
        <p:nvSpPr>
          <p:cNvPr id="19" name="サブタイトル 2"/>
          <p:cNvSpPr txBox="1">
            <a:spLocks/>
          </p:cNvSpPr>
          <p:nvPr/>
        </p:nvSpPr>
        <p:spPr>
          <a:xfrm>
            <a:off x="-14804" y="2796177"/>
            <a:ext cx="6902863" cy="4591252"/>
          </a:xfrm>
          <a:prstGeom prst="rect">
            <a:avLst/>
          </a:prstGeom>
          <a:noFill/>
        </p:spPr>
        <p:txBody>
          <a:bodyPr vert="horz" lIns="91440" tIns="45720" rIns="91440" bIns="45720" rtlCol="0">
            <a:noAutofit/>
          </a:bodyPr>
          <a:lstStyle/>
          <a:p>
            <a:r>
              <a:rPr lang="en-US" altLang="ja-JP" sz="1600" b="1" dirty="0">
                <a:latin typeface="Meiryo UI" pitchFamily="50" charset="-128"/>
                <a:ea typeface="Meiryo UI" pitchFamily="50" charset="-128"/>
              </a:rPr>
              <a:t>【</a:t>
            </a:r>
            <a:r>
              <a:rPr lang="ja-JP" altLang="en-US" sz="1600" b="1" dirty="0">
                <a:latin typeface="Meiryo UI" pitchFamily="50" charset="-128"/>
                <a:ea typeface="Meiryo UI" pitchFamily="50" charset="-128"/>
              </a:rPr>
              <a:t>内　容</a:t>
            </a:r>
            <a:r>
              <a:rPr lang="en-US" altLang="ja-JP" sz="1600" b="1" dirty="0">
                <a:latin typeface="Meiryo UI" pitchFamily="50" charset="-128"/>
                <a:ea typeface="Meiryo UI" pitchFamily="50" charset="-128"/>
              </a:rPr>
              <a:t>】</a:t>
            </a:r>
            <a:r>
              <a:rPr lang="ja-JP" altLang="en-US" sz="1600" b="1" dirty="0">
                <a:latin typeface="Meiryo UI" pitchFamily="50" charset="-128"/>
                <a:ea typeface="Meiryo UI" pitchFamily="50" charset="-128"/>
              </a:rPr>
              <a:t>　</a:t>
            </a:r>
            <a:endParaRPr lang="en-US" altLang="ja-JP" sz="1600" b="1" dirty="0">
              <a:latin typeface="Meiryo UI" pitchFamily="50" charset="-128"/>
              <a:ea typeface="Meiryo UI" pitchFamily="50" charset="-128"/>
            </a:endParaRPr>
          </a:p>
          <a:p>
            <a:r>
              <a:rPr lang="ja-JP" altLang="en-US" sz="1600" b="1" dirty="0">
                <a:latin typeface="Meiryo UI" pitchFamily="50" charset="-128"/>
                <a:ea typeface="Meiryo UI" pitchFamily="50" charset="-128"/>
              </a:rPr>
              <a:t>　</a:t>
            </a:r>
            <a:r>
              <a:rPr lang="ja-JP" altLang="en-US" sz="1600" dirty="0">
                <a:latin typeface="Meiryo UI" pitchFamily="50" charset="-128"/>
                <a:ea typeface="Meiryo UI" pitchFamily="50" charset="-128"/>
              </a:rPr>
              <a:t>●ペーパー対策</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　　　</a:t>
            </a:r>
            <a:r>
              <a:rPr lang="en-US" altLang="ja-JP" sz="1600" dirty="0">
                <a:latin typeface="Meiryo UI" pitchFamily="50" charset="-128"/>
                <a:ea typeface="Meiryo UI" pitchFamily="50" charset="-128"/>
              </a:rPr>
              <a:t>※</a:t>
            </a:r>
            <a:r>
              <a:rPr lang="ja-JP" altLang="en-US" sz="1600" dirty="0">
                <a:latin typeface="Meiryo UI" pitchFamily="50" charset="-128"/>
                <a:ea typeface="Meiryo UI" pitchFamily="50" charset="-128"/>
              </a:rPr>
              <a:t>講習には宿題プリントはありません　　　　　</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　●面接練習</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　●巧緻性・絵・制作・運動を含む社会性指導・行動観察</a:t>
            </a:r>
            <a:endParaRPr lang="en-US" altLang="ja-JP" sz="1600" dirty="0">
              <a:latin typeface="Meiryo UI" pitchFamily="50" charset="-128"/>
              <a:ea typeface="Meiryo UI" pitchFamily="50" charset="-128"/>
            </a:endParaRPr>
          </a:p>
          <a:p>
            <a:endParaRPr lang="en-US" altLang="ja-JP" sz="1600" dirty="0">
              <a:latin typeface="Meiryo UI" pitchFamily="50" charset="-128"/>
              <a:ea typeface="Meiryo UI" pitchFamily="50" charset="-128"/>
            </a:endParaRPr>
          </a:p>
          <a:p>
            <a:r>
              <a:rPr lang="en-US" altLang="ja-JP" sz="1600" b="1" dirty="0">
                <a:latin typeface="Meiryo UI" pitchFamily="50" charset="-128"/>
                <a:ea typeface="Meiryo UI" pitchFamily="50" charset="-128"/>
              </a:rPr>
              <a:t>【</a:t>
            </a:r>
            <a:r>
              <a:rPr lang="ja-JP" altLang="en-US" sz="1600" b="1" dirty="0">
                <a:latin typeface="Meiryo UI" pitchFamily="50" charset="-128"/>
                <a:ea typeface="Meiryo UI" pitchFamily="50" charset="-128"/>
              </a:rPr>
              <a:t>持ち物</a:t>
            </a:r>
            <a:r>
              <a:rPr lang="en-US" altLang="ja-JP" sz="1600" b="1" dirty="0">
                <a:latin typeface="Meiryo UI" pitchFamily="50" charset="-128"/>
                <a:ea typeface="Meiryo UI" pitchFamily="50" charset="-128"/>
              </a:rPr>
              <a:t>】</a:t>
            </a:r>
            <a:r>
              <a:rPr lang="ja-JP" altLang="en-US" sz="1600" b="1" dirty="0">
                <a:latin typeface="Meiryo UI" pitchFamily="50" charset="-128"/>
                <a:ea typeface="Meiryo UI" pitchFamily="50" charset="-128"/>
              </a:rPr>
              <a:t>　</a:t>
            </a:r>
            <a:r>
              <a:rPr lang="ja-JP" altLang="en-US" sz="1600" dirty="0">
                <a:latin typeface="Meiryo UI" pitchFamily="50" charset="-128"/>
                <a:ea typeface="Meiryo UI" pitchFamily="50" charset="-128"/>
              </a:rPr>
              <a:t>鉛筆２</a:t>
            </a:r>
            <a:r>
              <a:rPr lang="en-US" altLang="ja-JP" sz="1600" dirty="0">
                <a:latin typeface="Meiryo UI" pitchFamily="50" charset="-128"/>
                <a:ea typeface="Meiryo UI" pitchFamily="50" charset="-128"/>
              </a:rPr>
              <a:t>B</a:t>
            </a:r>
            <a:r>
              <a:rPr lang="ja-JP" altLang="en-US" sz="1600" dirty="0">
                <a:latin typeface="Meiryo UI" pitchFamily="50" charset="-128"/>
                <a:ea typeface="Meiryo UI" pitchFamily="50" charset="-128"/>
              </a:rPr>
              <a:t>または</a:t>
            </a:r>
            <a:r>
              <a:rPr lang="en-US" altLang="ja-JP" sz="1600" dirty="0">
                <a:latin typeface="Meiryo UI" pitchFamily="50" charset="-128"/>
                <a:ea typeface="Meiryo UI" pitchFamily="50" charset="-128"/>
              </a:rPr>
              <a:t>B</a:t>
            </a:r>
            <a:r>
              <a:rPr lang="ja-JP" altLang="en-US" sz="1600" dirty="0">
                <a:latin typeface="Meiryo UI" pitchFamily="50" charset="-128"/>
                <a:ea typeface="Meiryo UI" pitchFamily="50" charset="-128"/>
              </a:rPr>
              <a:t>（キャップなし）、クーピー、クレヨン、</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　　　　　　はさみ、つぼのり、ハンカチ、ティッシュペーパー、上履き、水筒</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　　　　　　</a:t>
            </a:r>
            <a:r>
              <a:rPr lang="ja-JP" altLang="en-US" sz="1600" u="sng" dirty="0">
                <a:latin typeface="Meiryo UI" pitchFamily="50" charset="-128"/>
                <a:ea typeface="Meiryo UI" pitchFamily="50" charset="-128"/>
              </a:rPr>
              <a:t>★</a:t>
            </a:r>
            <a:r>
              <a:rPr lang="en-US" altLang="ja-JP" sz="1600" u="sng" dirty="0">
                <a:latin typeface="Meiryo UI" pitchFamily="50" charset="-128"/>
                <a:ea typeface="Meiryo UI" pitchFamily="50" charset="-128"/>
              </a:rPr>
              <a:t>3</a:t>
            </a:r>
            <a:r>
              <a:rPr lang="ja-JP" altLang="en-US" sz="1600" u="sng" dirty="0">
                <a:latin typeface="Meiryo UI" pitchFamily="50" charset="-128"/>
                <a:ea typeface="Meiryo UI" pitchFamily="50" charset="-128"/>
              </a:rPr>
              <a:t>日目</a:t>
            </a:r>
            <a:r>
              <a:rPr lang="en-US" altLang="ja-JP" sz="1600" u="sng" dirty="0">
                <a:latin typeface="Meiryo UI" pitchFamily="50" charset="-128"/>
                <a:ea typeface="Meiryo UI" pitchFamily="50" charset="-128"/>
              </a:rPr>
              <a:t>(7/26)</a:t>
            </a:r>
            <a:r>
              <a:rPr lang="ja-JP" altLang="en-US" sz="1600" u="sng" dirty="0">
                <a:latin typeface="Meiryo UI" pitchFamily="50" charset="-128"/>
                <a:ea typeface="Meiryo UI" pitchFamily="50" charset="-128"/>
              </a:rPr>
              <a:t>にご参加の方は下記もご準備ください。</a:t>
            </a:r>
            <a:endParaRPr lang="en-US" altLang="ja-JP" sz="1600" u="sng" dirty="0">
              <a:latin typeface="Meiryo UI" pitchFamily="50" charset="-128"/>
              <a:ea typeface="Meiryo UI" pitchFamily="50" charset="-128"/>
            </a:endParaRPr>
          </a:p>
          <a:p>
            <a:r>
              <a:rPr lang="ja-JP" altLang="en-US" sz="1600" dirty="0">
                <a:latin typeface="Meiryo UI" pitchFamily="50" charset="-128"/>
                <a:ea typeface="Meiryo UI" pitchFamily="50" charset="-128"/>
              </a:rPr>
              <a:t>　　　　　　スモッグなど前をボタンで開け閉めする服（ボタンをかける練習も行います。</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スナップボタンではなく穴に通すタイプのものをご用意ください）</a:t>
            </a:r>
            <a:endParaRPr lang="en-US" altLang="ja-JP" sz="1600" dirty="0">
              <a:latin typeface="Meiryo UI" panose="020B0604030504040204" pitchFamily="50" charset="-128"/>
              <a:ea typeface="Meiryo UI" panose="020B0604030504040204" pitchFamily="50" charset="-128"/>
            </a:endParaRPr>
          </a:p>
          <a:p>
            <a:endParaRPr lang="en-US" altLang="ja-JP" sz="1600" b="1" dirty="0">
              <a:latin typeface="Meiryo UI" pitchFamily="50" charset="-128"/>
              <a:ea typeface="Meiryo UI" pitchFamily="50" charset="-128"/>
            </a:endParaRPr>
          </a:p>
          <a:p>
            <a:r>
              <a:rPr lang="en-US" altLang="ja-JP" sz="1600" b="1" dirty="0">
                <a:latin typeface="Meiryo UI" pitchFamily="50" charset="-128"/>
                <a:ea typeface="Meiryo UI" pitchFamily="50" charset="-128"/>
              </a:rPr>
              <a:t>【</a:t>
            </a:r>
            <a:r>
              <a:rPr lang="ja-JP" altLang="en-US" sz="1600" b="1" dirty="0">
                <a:latin typeface="Meiryo UI" pitchFamily="50" charset="-128"/>
                <a:ea typeface="Meiryo UI" pitchFamily="50" charset="-128"/>
              </a:rPr>
              <a:t>日　程</a:t>
            </a:r>
            <a:r>
              <a:rPr lang="en-US" altLang="ja-JP" sz="1600" b="1" dirty="0">
                <a:latin typeface="Meiryo UI" pitchFamily="50" charset="-128"/>
                <a:ea typeface="Meiryo UI" pitchFamily="50" charset="-128"/>
              </a:rPr>
              <a:t>】</a:t>
            </a:r>
            <a:r>
              <a:rPr lang="ja-JP" altLang="en-US" sz="1600" b="1" dirty="0">
                <a:latin typeface="Meiryo UI" pitchFamily="50" charset="-128"/>
                <a:ea typeface="Meiryo UI" pitchFamily="50" charset="-128"/>
              </a:rPr>
              <a:t>　　全３日間・各授業</a:t>
            </a:r>
            <a:r>
              <a:rPr lang="en-US" altLang="ja-JP" sz="1600" b="1" dirty="0">
                <a:latin typeface="Meiryo UI" pitchFamily="50" charset="-128"/>
                <a:ea typeface="Meiryo UI" pitchFamily="50" charset="-128"/>
              </a:rPr>
              <a:t>110</a:t>
            </a:r>
            <a:r>
              <a:rPr lang="ja-JP" altLang="en-US" sz="1600" b="1" dirty="0">
                <a:latin typeface="Meiryo UI" pitchFamily="50" charset="-128"/>
                <a:ea typeface="Meiryo UI" pitchFamily="50" charset="-128"/>
              </a:rPr>
              <a:t>分・合計３授業　</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①７／２４</a:t>
            </a:r>
            <a:r>
              <a:rPr lang="en-US" altLang="ja-JP" sz="1600" dirty="0">
                <a:latin typeface="Meiryo UI" pitchFamily="50" charset="-128"/>
                <a:ea typeface="Meiryo UI" pitchFamily="50" charset="-128"/>
              </a:rPr>
              <a:t>(</a:t>
            </a:r>
            <a:r>
              <a:rPr lang="ja-JP" altLang="en-US" sz="1600" dirty="0">
                <a:latin typeface="Meiryo UI" pitchFamily="50" charset="-128"/>
                <a:ea typeface="Meiryo UI" pitchFamily="50" charset="-128"/>
              </a:rPr>
              <a:t>木</a:t>
            </a:r>
            <a:r>
              <a:rPr lang="en-US" altLang="ja-JP" sz="1600" dirty="0">
                <a:latin typeface="Meiryo UI" pitchFamily="50" charset="-128"/>
                <a:ea typeface="Meiryo UI" pitchFamily="50" charset="-128"/>
              </a:rPr>
              <a:t>)</a:t>
            </a:r>
            <a:r>
              <a:rPr lang="ja-JP" altLang="en-US" sz="1600" dirty="0">
                <a:latin typeface="Meiryo UI" pitchFamily="50" charset="-128"/>
                <a:ea typeface="Meiryo UI" pitchFamily="50" charset="-128"/>
              </a:rPr>
              <a:t>　</a:t>
            </a:r>
            <a:r>
              <a:rPr lang="en-US" altLang="ja-JP" sz="1600" dirty="0">
                <a:latin typeface="Meiryo UI" pitchFamily="50" charset="-128"/>
                <a:ea typeface="Meiryo UI" pitchFamily="50" charset="-128"/>
              </a:rPr>
              <a:t>11:00</a:t>
            </a:r>
            <a:r>
              <a:rPr lang="ja-JP" altLang="en-US" sz="1600" dirty="0">
                <a:latin typeface="Meiryo UI" pitchFamily="50" charset="-128"/>
                <a:ea typeface="Meiryo UI" pitchFamily="50" charset="-128"/>
              </a:rPr>
              <a:t>～</a:t>
            </a:r>
            <a:r>
              <a:rPr lang="en-US" altLang="ja-JP" sz="1600" dirty="0">
                <a:latin typeface="Meiryo UI" pitchFamily="50" charset="-128"/>
                <a:ea typeface="Meiryo UI" pitchFamily="50" charset="-128"/>
              </a:rPr>
              <a:t>12:50</a:t>
            </a:r>
            <a:r>
              <a:rPr lang="ja-JP" altLang="en-US" sz="1600" dirty="0">
                <a:latin typeface="Meiryo UI" pitchFamily="50" charset="-128"/>
                <a:ea typeface="Meiryo UI" pitchFamily="50" charset="-128"/>
              </a:rPr>
              <a:t>　</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②７／２５</a:t>
            </a:r>
            <a:r>
              <a:rPr lang="en-US" altLang="ja-JP" sz="1600" dirty="0">
                <a:latin typeface="Meiryo UI" pitchFamily="50" charset="-128"/>
                <a:ea typeface="Meiryo UI" pitchFamily="50" charset="-128"/>
              </a:rPr>
              <a:t>(</a:t>
            </a:r>
            <a:r>
              <a:rPr lang="ja-JP" altLang="en-US" sz="1600" dirty="0">
                <a:latin typeface="Meiryo UI" pitchFamily="50" charset="-128"/>
                <a:ea typeface="Meiryo UI" pitchFamily="50" charset="-128"/>
              </a:rPr>
              <a:t>金</a:t>
            </a:r>
            <a:r>
              <a:rPr lang="en-US" altLang="ja-JP" sz="1600" dirty="0">
                <a:latin typeface="Meiryo UI" pitchFamily="50" charset="-128"/>
                <a:ea typeface="Meiryo UI" pitchFamily="50" charset="-128"/>
              </a:rPr>
              <a:t>)</a:t>
            </a:r>
            <a:r>
              <a:rPr lang="ja-JP" altLang="en-US" sz="1600" dirty="0">
                <a:latin typeface="Meiryo UI" pitchFamily="50" charset="-128"/>
                <a:ea typeface="Meiryo UI" pitchFamily="50" charset="-128"/>
              </a:rPr>
              <a:t>　</a:t>
            </a:r>
            <a:r>
              <a:rPr lang="en-US" altLang="ja-JP" sz="1600" dirty="0">
                <a:latin typeface="Meiryo UI" pitchFamily="50" charset="-128"/>
                <a:ea typeface="Meiryo UI" pitchFamily="50" charset="-128"/>
              </a:rPr>
              <a:t>11:00</a:t>
            </a:r>
            <a:r>
              <a:rPr lang="ja-JP" altLang="en-US" sz="1600" dirty="0">
                <a:latin typeface="Meiryo UI" pitchFamily="50" charset="-128"/>
                <a:ea typeface="Meiryo UI" pitchFamily="50" charset="-128"/>
              </a:rPr>
              <a:t>～</a:t>
            </a:r>
            <a:r>
              <a:rPr lang="en-US" altLang="ja-JP" sz="1600" dirty="0">
                <a:latin typeface="Meiryo UI" pitchFamily="50" charset="-128"/>
                <a:ea typeface="Meiryo UI" pitchFamily="50" charset="-128"/>
              </a:rPr>
              <a:t>12:50</a:t>
            </a:r>
            <a:r>
              <a:rPr lang="ja-JP" altLang="en-US" sz="1600" dirty="0">
                <a:latin typeface="Meiryo UI" pitchFamily="50" charset="-128"/>
                <a:ea typeface="Meiryo UI" pitchFamily="50" charset="-128"/>
              </a:rPr>
              <a:t>　</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③７／２６</a:t>
            </a:r>
            <a:r>
              <a:rPr lang="en-US" altLang="ja-JP" sz="1600" dirty="0">
                <a:latin typeface="Meiryo UI" pitchFamily="50" charset="-128"/>
                <a:ea typeface="Meiryo UI" pitchFamily="50" charset="-128"/>
              </a:rPr>
              <a:t>(</a:t>
            </a:r>
            <a:r>
              <a:rPr lang="ja-JP" altLang="en-US" sz="1600" dirty="0">
                <a:latin typeface="Meiryo UI" pitchFamily="50" charset="-128"/>
                <a:ea typeface="Meiryo UI" pitchFamily="50" charset="-128"/>
              </a:rPr>
              <a:t>土</a:t>
            </a:r>
            <a:r>
              <a:rPr lang="en-US" altLang="ja-JP" sz="1600" dirty="0">
                <a:latin typeface="Meiryo UI" pitchFamily="50" charset="-128"/>
                <a:ea typeface="Meiryo UI" pitchFamily="50" charset="-128"/>
              </a:rPr>
              <a:t>)</a:t>
            </a:r>
            <a:r>
              <a:rPr lang="ja-JP" altLang="en-US" sz="1600" dirty="0">
                <a:latin typeface="Meiryo UI" pitchFamily="50" charset="-128"/>
                <a:ea typeface="Meiryo UI" pitchFamily="50" charset="-128"/>
              </a:rPr>
              <a:t>　</a:t>
            </a:r>
            <a:r>
              <a:rPr lang="en-US" altLang="ja-JP" sz="1600" dirty="0">
                <a:latin typeface="Meiryo UI" pitchFamily="50" charset="-128"/>
                <a:ea typeface="Meiryo UI" pitchFamily="50" charset="-128"/>
              </a:rPr>
              <a:t>14:10</a:t>
            </a:r>
            <a:r>
              <a:rPr lang="ja-JP" altLang="en-US" sz="1600" dirty="0">
                <a:latin typeface="Meiryo UI" pitchFamily="50" charset="-128"/>
                <a:ea typeface="Meiryo UI" pitchFamily="50" charset="-128"/>
              </a:rPr>
              <a:t>～</a:t>
            </a:r>
            <a:r>
              <a:rPr lang="en-US" altLang="ja-JP" sz="1600" dirty="0">
                <a:latin typeface="Meiryo UI" pitchFamily="50" charset="-128"/>
                <a:ea typeface="Meiryo UI" pitchFamily="50" charset="-128"/>
              </a:rPr>
              <a:t>16:00</a:t>
            </a:r>
            <a:r>
              <a:rPr lang="ja-JP" altLang="en-US" sz="1600" dirty="0">
                <a:latin typeface="Meiryo UI" pitchFamily="50" charset="-128"/>
                <a:ea typeface="Meiryo UI" pitchFamily="50" charset="-128"/>
              </a:rPr>
              <a:t>　</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★全授業、内容は異なります。ご希望の日程を選択してください。</a:t>
            </a:r>
            <a:endParaRPr lang="en-US" altLang="ja-JP" sz="1600" dirty="0">
              <a:latin typeface="Meiryo UI" pitchFamily="50" charset="-128"/>
              <a:ea typeface="Meiryo UI" pitchFamily="50" charset="-128"/>
            </a:endParaRPr>
          </a:p>
          <a:p>
            <a:endParaRPr lang="en-US" altLang="ja-JP" sz="1600" b="1" dirty="0">
              <a:latin typeface="Meiryo UI" pitchFamily="50" charset="-128"/>
              <a:ea typeface="Meiryo UI" pitchFamily="50" charset="-128"/>
            </a:endParaRPr>
          </a:p>
          <a:p>
            <a:r>
              <a:rPr lang="en-US" altLang="ja-JP" sz="1600" b="1" dirty="0">
                <a:latin typeface="Meiryo UI" pitchFamily="50" charset="-128"/>
                <a:ea typeface="Meiryo UI" pitchFamily="50" charset="-128"/>
              </a:rPr>
              <a:t>【</a:t>
            </a:r>
            <a:r>
              <a:rPr lang="ja-JP" altLang="en-US" sz="1600" b="1" dirty="0">
                <a:latin typeface="Meiryo UI" pitchFamily="50" charset="-128"/>
                <a:ea typeface="Meiryo UI" pitchFamily="50" charset="-128"/>
              </a:rPr>
              <a:t>料　金</a:t>
            </a:r>
            <a:r>
              <a:rPr lang="en-US" altLang="ja-JP" sz="1600" b="1" dirty="0">
                <a:latin typeface="Meiryo UI" pitchFamily="50" charset="-128"/>
                <a:ea typeface="Meiryo UI" pitchFamily="50" charset="-128"/>
              </a:rPr>
              <a:t>】</a:t>
            </a:r>
            <a:r>
              <a:rPr lang="ja-JP" altLang="en-US" sz="1600" b="1" dirty="0">
                <a:latin typeface="Meiryo UI" pitchFamily="50" charset="-128"/>
                <a:ea typeface="Meiryo UI" pitchFamily="50" charset="-128"/>
              </a:rPr>
              <a:t>　　税込</a:t>
            </a:r>
            <a:endParaRPr lang="en-US" altLang="ja-JP" sz="1600" b="1" dirty="0">
              <a:latin typeface="Meiryo UI" pitchFamily="50" charset="-128"/>
              <a:ea typeface="Meiryo UI" pitchFamily="50" charset="-128"/>
            </a:endParaRPr>
          </a:p>
          <a:p>
            <a:r>
              <a:rPr lang="ja-JP" altLang="en-US" sz="1600" dirty="0">
                <a:latin typeface="Meiryo UI" pitchFamily="50" charset="-128"/>
                <a:ea typeface="Meiryo UI" pitchFamily="50" charset="-128"/>
              </a:rPr>
              <a:t>●チャイルド内部生（知育コース生徒様含む）</a:t>
            </a:r>
            <a:endParaRPr lang="en-US" altLang="ja-JP" sz="1600" dirty="0">
              <a:latin typeface="Meiryo UI" pitchFamily="50" charset="-128"/>
              <a:ea typeface="Meiryo UI" pitchFamily="50" charset="-128"/>
            </a:endParaRPr>
          </a:p>
          <a:p>
            <a:r>
              <a:rPr lang="en-US" altLang="ja-JP" sz="1600" dirty="0">
                <a:latin typeface="Meiryo UI" pitchFamily="50" charset="-128"/>
                <a:ea typeface="Meiryo UI" pitchFamily="50" charset="-128"/>
              </a:rPr>
              <a:t>1</a:t>
            </a:r>
            <a:r>
              <a:rPr lang="ja-JP" altLang="en-US" sz="1600" dirty="0">
                <a:latin typeface="Meiryo UI" pitchFamily="50" charset="-128"/>
                <a:ea typeface="Meiryo UI" pitchFamily="50" charset="-128"/>
              </a:rPr>
              <a:t>授業（</a:t>
            </a:r>
            <a:r>
              <a:rPr lang="en-US" altLang="ja-JP" sz="1600" dirty="0">
                <a:latin typeface="Meiryo UI" pitchFamily="50" charset="-128"/>
                <a:ea typeface="Meiryo UI" pitchFamily="50" charset="-128"/>
              </a:rPr>
              <a:t>110</a:t>
            </a:r>
            <a:r>
              <a:rPr lang="ja-JP" altLang="en-US" sz="1600" dirty="0">
                <a:latin typeface="Meiryo UI" pitchFamily="50" charset="-128"/>
                <a:ea typeface="Meiryo UI" pitchFamily="50" charset="-128"/>
              </a:rPr>
              <a:t>分）</a:t>
            </a:r>
            <a:r>
              <a:rPr lang="en-US" altLang="ja-JP" sz="1600" dirty="0">
                <a:latin typeface="Meiryo UI" pitchFamily="50" charset="-128"/>
                <a:ea typeface="Meiryo UI" pitchFamily="50" charset="-128"/>
              </a:rPr>
              <a:t>11,550</a:t>
            </a:r>
            <a:r>
              <a:rPr lang="ja-JP" altLang="en-US" sz="1600" dirty="0">
                <a:latin typeface="Meiryo UI" pitchFamily="50" charset="-128"/>
                <a:ea typeface="Meiryo UI" pitchFamily="50" charset="-128"/>
              </a:rPr>
              <a:t>円</a:t>
            </a:r>
            <a:r>
              <a:rPr lang="en-US" altLang="ja-JP" sz="1600" dirty="0">
                <a:latin typeface="Meiryo UI" pitchFamily="50" charset="-128"/>
                <a:ea typeface="Meiryo UI" pitchFamily="50" charset="-128"/>
              </a:rPr>
              <a:t>×</a:t>
            </a:r>
            <a:r>
              <a:rPr lang="ja-JP" altLang="en-US" sz="1600" dirty="0">
                <a:latin typeface="Meiryo UI" pitchFamily="50" charset="-128"/>
                <a:ea typeface="Meiryo UI" pitchFamily="50" charset="-128"/>
              </a:rPr>
              <a:t>授業数分</a:t>
            </a:r>
            <a:endParaRPr lang="en-US" altLang="ja-JP" sz="1600" dirty="0">
              <a:latin typeface="Meiryo UI" pitchFamily="50" charset="-128"/>
              <a:ea typeface="Meiryo UI" pitchFamily="50" charset="-128"/>
            </a:endParaRPr>
          </a:p>
          <a:p>
            <a:r>
              <a:rPr lang="ja-JP" altLang="en-US" sz="1600" dirty="0">
                <a:latin typeface="Meiryo UI" pitchFamily="50" charset="-128"/>
                <a:ea typeface="Meiryo UI" pitchFamily="50" charset="-128"/>
              </a:rPr>
              <a:t>●外部生　</a:t>
            </a:r>
            <a:r>
              <a:rPr lang="en-US" altLang="ja-JP" sz="1600" dirty="0">
                <a:latin typeface="Meiryo UI" pitchFamily="50" charset="-128"/>
                <a:ea typeface="Meiryo UI" pitchFamily="50" charset="-128"/>
              </a:rPr>
              <a:t>1</a:t>
            </a:r>
            <a:r>
              <a:rPr lang="ja-JP" altLang="en-US" sz="1600" dirty="0">
                <a:latin typeface="Meiryo UI" pitchFamily="50" charset="-128"/>
                <a:ea typeface="Meiryo UI" pitchFamily="50" charset="-128"/>
              </a:rPr>
              <a:t>授業（</a:t>
            </a:r>
            <a:r>
              <a:rPr lang="en-US" altLang="ja-JP" sz="1600" dirty="0">
                <a:latin typeface="Meiryo UI" pitchFamily="50" charset="-128"/>
                <a:ea typeface="Meiryo UI" pitchFamily="50" charset="-128"/>
              </a:rPr>
              <a:t>110</a:t>
            </a:r>
            <a:r>
              <a:rPr lang="ja-JP" altLang="en-US" sz="1600" dirty="0">
                <a:latin typeface="Meiryo UI" pitchFamily="50" charset="-128"/>
                <a:ea typeface="Meiryo UI" pitchFamily="50" charset="-128"/>
              </a:rPr>
              <a:t>分）</a:t>
            </a:r>
            <a:r>
              <a:rPr lang="en-US" altLang="ja-JP" sz="1600" dirty="0">
                <a:latin typeface="Meiryo UI" pitchFamily="50" charset="-128"/>
                <a:ea typeface="Meiryo UI" pitchFamily="50" charset="-128"/>
              </a:rPr>
              <a:t>15,015</a:t>
            </a:r>
            <a:r>
              <a:rPr lang="ja-JP" altLang="en-US" sz="1600" dirty="0">
                <a:latin typeface="Meiryo UI" pitchFamily="50" charset="-128"/>
                <a:ea typeface="Meiryo UI" pitchFamily="50" charset="-128"/>
              </a:rPr>
              <a:t>円</a:t>
            </a:r>
            <a:r>
              <a:rPr lang="en-US" altLang="ja-JP" sz="1600" dirty="0">
                <a:latin typeface="Meiryo UI" pitchFamily="50" charset="-128"/>
                <a:ea typeface="Meiryo UI" pitchFamily="50" charset="-128"/>
              </a:rPr>
              <a:t>×</a:t>
            </a:r>
            <a:r>
              <a:rPr lang="ja-JP" altLang="en-US" sz="1600" dirty="0">
                <a:latin typeface="Meiryo UI" pitchFamily="50" charset="-128"/>
                <a:ea typeface="Meiryo UI" pitchFamily="50" charset="-128"/>
              </a:rPr>
              <a:t>授業数分</a:t>
            </a:r>
            <a:endParaRPr lang="en-US" altLang="ja-JP" sz="1600" dirty="0">
              <a:latin typeface="Meiryo UI" pitchFamily="50" charset="-128"/>
              <a:ea typeface="Meiryo UI" pitchFamily="50" charset="-128"/>
            </a:endParaRPr>
          </a:p>
          <a:p>
            <a:endParaRPr lang="en-US" altLang="ja-JP" sz="1600" dirty="0">
              <a:latin typeface="Meiryo UI" pitchFamily="50" charset="-128"/>
              <a:ea typeface="Meiryo UI" pitchFamily="50" charset="-128"/>
            </a:endParaRPr>
          </a:p>
          <a:p>
            <a:endParaRPr lang="ja-JP" altLang="en-US" sz="1600" dirty="0">
              <a:latin typeface="Meiryo UI" pitchFamily="50" charset="-128"/>
              <a:ea typeface="Meiryo UI" pitchFamily="50" charset="-128"/>
            </a:endParaRPr>
          </a:p>
          <a:p>
            <a:r>
              <a:rPr lang="en-US" sz="1600" dirty="0">
                <a:latin typeface="Meiryo UI" pitchFamily="50" charset="-128"/>
                <a:ea typeface="Meiryo UI" pitchFamily="50" charset="-128"/>
              </a:rPr>
              <a:t> </a:t>
            </a:r>
          </a:p>
        </p:txBody>
      </p:sp>
      <p:sp>
        <p:nvSpPr>
          <p:cNvPr id="36" name="角丸四角形 35"/>
          <p:cNvSpPr/>
          <p:nvPr/>
        </p:nvSpPr>
        <p:spPr>
          <a:xfrm>
            <a:off x="0" y="0"/>
            <a:ext cx="6858000" cy="1238224"/>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a:latin typeface="Meiryo UI" pitchFamily="50" charset="-128"/>
                <a:ea typeface="Meiryo UI" pitchFamily="50" charset="-128"/>
              </a:rPr>
              <a:t>【</a:t>
            </a:r>
            <a:r>
              <a:rPr kumimoji="1" lang="ja-JP" altLang="en-US" sz="2400" b="1" dirty="0">
                <a:latin typeface="Meiryo UI" pitchFamily="50" charset="-128"/>
                <a:ea typeface="Meiryo UI" pitchFamily="50" charset="-128"/>
              </a:rPr>
              <a:t>小学校受験コース</a:t>
            </a:r>
            <a:r>
              <a:rPr lang="en-US" altLang="ja-JP" sz="2400" b="1" dirty="0">
                <a:latin typeface="Meiryo UI" pitchFamily="50" charset="-128"/>
                <a:ea typeface="Meiryo UI" pitchFamily="50" charset="-128"/>
              </a:rPr>
              <a:t>】</a:t>
            </a:r>
            <a:endParaRPr kumimoji="1" lang="en-US" altLang="ja-JP" sz="2400" b="1" dirty="0">
              <a:latin typeface="Meiryo UI" pitchFamily="50" charset="-128"/>
              <a:ea typeface="Meiryo UI" pitchFamily="50" charset="-128"/>
            </a:endParaRPr>
          </a:p>
          <a:p>
            <a:pPr algn="ctr"/>
            <a:r>
              <a:rPr lang="en-US" altLang="ja-JP" sz="3600" b="1" dirty="0">
                <a:latin typeface="Meiryo UI" pitchFamily="50" charset="-128"/>
                <a:ea typeface="Meiryo UI" pitchFamily="50" charset="-128"/>
              </a:rPr>
              <a:t>2025</a:t>
            </a:r>
            <a:r>
              <a:rPr lang="ja-JP" altLang="en-US" sz="3600" b="1" dirty="0">
                <a:latin typeface="Meiryo UI" pitchFamily="50" charset="-128"/>
                <a:ea typeface="Meiryo UI" pitchFamily="50" charset="-128"/>
              </a:rPr>
              <a:t>年　年中　夏期</a:t>
            </a:r>
            <a:r>
              <a:rPr kumimoji="1" lang="ja-JP" altLang="en-US" sz="3600" b="1" dirty="0">
                <a:latin typeface="Meiryo UI" pitchFamily="50" charset="-128"/>
                <a:ea typeface="Meiryo UI" pitchFamily="50" charset="-128"/>
              </a:rPr>
              <a:t>講習</a:t>
            </a:r>
            <a:endParaRPr kumimoji="1" lang="en-US" altLang="ja-JP" sz="3600" b="1" dirty="0">
              <a:latin typeface="Meiryo UI" pitchFamily="50" charset="-128"/>
              <a:ea typeface="Meiryo UI" pitchFamily="50" charset="-128"/>
            </a:endParaRPr>
          </a:p>
        </p:txBody>
      </p:sp>
      <p:sp>
        <p:nvSpPr>
          <p:cNvPr id="3074" name="AutoShape 2" descr="blob:https://at-talk.line.me/a416ce39-6992-4cee-b4ba-61064053b26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076" name="AutoShape 4" descr="blob:https://at-talk.line.me/a416ce39-6992-4cee-b4ba-61064053b26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078" name="AutoShape 6" descr="blob:https://at-talk.line.me/36abbfa2-cdad-4f14-a61c-ce2838da0c0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080" name="AutoShape 8" descr="blob:https://at-talk.line.me/36abbfa2-cdad-4f14-a61c-ce2838da0c0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45" name="正方形/長方形 44">
            <a:extLst>
              <a:ext uri="{FF2B5EF4-FFF2-40B4-BE49-F238E27FC236}">
                <a16:creationId xmlns:a16="http://schemas.microsoft.com/office/drawing/2014/main" id="{DA7CD4C8-B8FF-4F53-8629-697D8734E83E}"/>
              </a:ext>
            </a:extLst>
          </p:cNvPr>
          <p:cNvSpPr/>
          <p:nvPr/>
        </p:nvSpPr>
        <p:spPr>
          <a:xfrm>
            <a:off x="0" y="2438987"/>
            <a:ext cx="4429132" cy="35719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bg1"/>
                </a:solidFill>
                <a:latin typeface="Meiryo UI" pitchFamily="50" charset="-128"/>
                <a:ea typeface="Meiryo UI" pitchFamily="50" charset="-128"/>
              </a:rPr>
              <a:t>概要</a:t>
            </a:r>
            <a:endParaRPr kumimoji="1" lang="en-US" altLang="ja-JP" sz="2000" dirty="0">
              <a:solidFill>
                <a:schemeClr val="bg1"/>
              </a:solidFill>
              <a:latin typeface="Meiryo UI" pitchFamily="50" charset="-128"/>
              <a:ea typeface="Meiryo UI" pitchFamily="50" charset="-128"/>
            </a:endParaRPr>
          </a:p>
        </p:txBody>
      </p:sp>
      <p:sp>
        <p:nvSpPr>
          <p:cNvPr id="29" name="サブタイトル 2">
            <a:extLst>
              <a:ext uri="{FF2B5EF4-FFF2-40B4-BE49-F238E27FC236}">
                <a16:creationId xmlns:a16="http://schemas.microsoft.com/office/drawing/2014/main" id="{FE10E049-E03C-456E-8B76-3743853B1B92}"/>
              </a:ext>
            </a:extLst>
          </p:cNvPr>
          <p:cNvSpPr txBox="1">
            <a:spLocks/>
          </p:cNvSpPr>
          <p:nvPr/>
        </p:nvSpPr>
        <p:spPr>
          <a:xfrm>
            <a:off x="-99392" y="8556820"/>
            <a:ext cx="6858024" cy="428628"/>
          </a:xfrm>
          <a:prstGeom prst="rect">
            <a:avLst/>
          </a:prstGeom>
          <a:noFill/>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b="1" i="0" strike="noStrike" kern="1200" cap="none" spc="0" normalizeH="0" baseline="0" noProof="0" dirty="0">
                <a:ln>
                  <a:noFill/>
                </a:ln>
                <a:solidFill>
                  <a:schemeClr val="tx1"/>
                </a:solidFill>
                <a:effectLst/>
                <a:uLnTx/>
                <a:uFillTx/>
                <a:latin typeface="Meiryo UI" pitchFamily="50" charset="-128"/>
                <a:ea typeface="Meiryo UI" pitchFamily="50" charset="-128"/>
              </a:rPr>
              <a:t>■申し込みは</a:t>
            </a:r>
            <a:r>
              <a:rPr kumimoji="1" lang="en-US" altLang="ja-JP" b="1" i="0" strike="noStrike" kern="1200" cap="none" spc="0" normalizeH="0" baseline="0" noProof="0" dirty="0">
                <a:ln>
                  <a:noFill/>
                </a:ln>
                <a:solidFill>
                  <a:schemeClr val="tx1"/>
                </a:solidFill>
                <a:effectLst/>
                <a:uLnTx/>
                <a:uFillTx/>
                <a:latin typeface="Meiryo UI" pitchFamily="50" charset="-128"/>
                <a:ea typeface="Meiryo UI" pitchFamily="50" charset="-128"/>
              </a:rPr>
              <a:t>QR</a:t>
            </a:r>
            <a:r>
              <a:rPr kumimoji="1" lang="ja-JP" altLang="en-US" b="1" i="0" strike="noStrike" kern="1200" cap="none" spc="0" normalizeH="0" baseline="0" noProof="0" dirty="0">
                <a:ln>
                  <a:noFill/>
                </a:ln>
                <a:solidFill>
                  <a:schemeClr val="tx1"/>
                </a:solidFill>
                <a:effectLst/>
                <a:uLnTx/>
                <a:uFillTx/>
                <a:latin typeface="Meiryo UI" pitchFamily="50" charset="-128"/>
                <a:ea typeface="Meiryo UI" pitchFamily="50" charset="-128"/>
              </a:rPr>
              <a:t>コードより</a:t>
            </a:r>
            <a:r>
              <a:rPr lang="ja-JP" altLang="en-US" b="1" dirty="0">
                <a:latin typeface="Meiryo UI" pitchFamily="50" charset="-128"/>
                <a:ea typeface="Meiryo UI" pitchFamily="50" charset="-128"/>
              </a:rPr>
              <a:t>→→</a:t>
            </a:r>
            <a:r>
              <a:rPr kumimoji="1" lang="ja-JP" altLang="en-US" b="1" i="0" strike="noStrike" kern="1200" cap="none" spc="0" normalizeH="0" baseline="0" noProof="0" dirty="0">
                <a:ln>
                  <a:noFill/>
                </a:ln>
                <a:solidFill>
                  <a:schemeClr val="tx1"/>
                </a:solidFill>
                <a:effectLst/>
                <a:uLnTx/>
                <a:uFillTx/>
                <a:latin typeface="Meiryo UI" pitchFamily="50" charset="-128"/>
                <a:ea typeface="Meiryo UI" pitchFamily="50" charset="-128"/>
              </a:rPr>
              <a:t>　　　</a:t>
            </a:r>
          </a:p>
        </p:txBody>
      </p:sp>
      <p:pic>
        <p:nvPicPr>
          <p:cNvPr id="6" name="図 5">
            <a:extLst>
              <a:ext uri="{FF2B5EF4-FFF2-40B4-BE49-F238E27FC236}">
                <a16:creationId xmlns:a16="http://schemas.microsoft.com/office/drawing/2014/main" id="{012FC0B2-8EB3-46C1-80F1-AB2D76BC6934}"/>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2933"/>
          <a:stretch/>
        </p:blipFill>
        <p:spPr>
          <a:xfrm>
            <a:off x="-64" y="9015055"/>
            <a:ext cx="2067292" cy="665634"/>
          </a:xfrm>
          <a:prstGeom prst="rect">
            <a:avLst/>
          </a:prstGeom>
        </p:spPr>
      </p:pic>
      <p:sp>
        <p:nvSpPr>
          <p:cNvPr id="35" name="正方形/長方形 34">
            <a:extLst>
              <a:ext uri="{FF2B5EF4-FFF2-40B4-BE49-F238E27FC236}">
                <a16:creationId xmlns:a16="http://schemas.microsoft.com/office/drawing/2014/main" id="{B875143C-4B59-45FF-B489-B6EEF344E04A}"/>
              </a:ext>
            </a:extLst>
          </p:cNvPr>
          <p:cNvSpPr/>
          <p:nvPr/>
        </p:nvSpPr>
        <p:spPr>
          <a:xfrm>
            <a:off x="8685584" y="5961112"/>
            <a:ext cx="4429132" cy="35719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latin typeface="Meiryo UI" pitchFamily="50" charset="-128"/>
                <a:ea typeface="Meiryo UI" pitchFamily="50" charset="-128"/>
              </a:rPr>
              <a:t>概要</a:t>
            </a:r>
            <a:endParaRPr kumimoji="1" lang="en-US" altLang="ja-JP" sz="2000" dirty="0">
              <a:solidFill>
                <a:schemeClr val="bg1"/>
              </a:solidFill>
              <a:latin typeface="Meiryo UI" pitchFamily="50" charset="-128"/>
              <a:ea typeface="Meiryo UI" pitchFamily="50" charset="-128"/>
            </a:endParaRPr>
          </a:p>
        </p:txBody>
      </p:sp>
      <p:sp>
        <p:nvSpPr>
          <p:cNvPr id="2" name="正方形/長方形 1">
            <a:extLst>
              <a:ext uri="{FF2B5EF4-FFF2-40B4-BE49-F238E27FC236}">
                <a16:creationId xmlns:a16="http://schemas.microsoft.com/office/drawing/2014/main" id="{E6624ED3-0214-6B03-6E10-F85F358088A3}"/>
              </a:ext>
            </a:extLst>
          </p:cNvPr>
          <p:cNvSpPr/>
          <p:nvPr/>
        </p:nvSpPr>
        <p:spPr>
          <a:xfrm>
            <a:off x="4509120" y="7562533"/>
            <a:ext cx="2260006" cy="177966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■支払いについて■</a:t>
            </a:r>
            <a:endParaRPr kumimoji="1" lang="en-US" altLang="ja-JP" sz="1050" dirty="0">
              <a:solidFill>
                <a:schemeClr val="tx1"/>
              </a:solidFill>
            </a:endParaRPr>
          </a:p>
          <a:p>
            <a:pPr algn="ctr"/>
            <a:r>
              <a:rPr lang="ja-JP" altLang="en-US" sz="1050" dirty="0">
                <a:solidFill>
                  <a:schemeClr val="tx1"/>
                </a:solidFill>
              </a:rPr>
              <a:t>チャイルドアイズ箕面校内部生→月の請求に加算</a:t>
            </a:r>
            <a:endParaRPr lang="en-US" altLang="ja-JP" sz="1050" dirty="0">
              <a:solidFill>
                <a:schemeClr val="tx1"/>
              </a:solidFill>
            </a:endParaRPr>
          </a:p>
          <a:p>
            <a:pPr algn="ctr"/>
            <a:r>
              <a:rPr lang="ja-JP" altLang="en-US" sz="1050" dirty="0">
                <a:solidFill>
                  <a:schemeClr val="tx1"/>
                </a:solidFill>
              </a:rPr>
              <a:t>外部生→コンビニ振込用紙請求か現金受領</a:t>
            </a:r>
            <a:endParaRPr kumimoji="1" lang="en-US" altLang="ja-JP" sz="1050" dirty="0">
              <a:solidFill>
                <a:schemeClr val="tx1"/>
              </a:solidFill>
            </a:endParaRPr>
          </a:p>
          <a:p>
            <a:pPr algn="ctr"/>
            <a:r>
              <a:rPr lang="ja-JP" altLang="en-US" sz="1050" dirty="0">
                <a:solidFill>
                  <a:schemeClr val="tx1"/>
                </a:solidFill>
              </a:rPr>
              <a:t>■キャンセルについて■</a:t>
            </a:r>
            <a:endParaRPr lang="en-US" altLang="ja-JP" sz="1050" dirty="0">
              <a:solidFill>
                <a:schemeClr val="tx1"/>
              </a:solidFill>
            </a:endParaRPr>
          </a:p>
          <a:p>
            <a:pPr algn="ctr"/>
            <a:r>
              <a:rPr kumimoji="1" lang="en-US" altLang="ja-JP" sz="1050" dirty="0">
                <a:solidFill>
                  <a:schemeClr val="tx1"/>
                </a:solidFill>
              </a:rPr>
              <a:t>7/8(</a:t>
            </a:r>
            <a:r>
              <a:rPr lang="ja-JP" altLang="en-US" sz="1050" dirty="0">
                <a:solidFill>
                  <a:schemeClr val="tx1"/>
                </a:solidFill>
              </a:rPr>
              <a:t>火</a:t>
            </a:r>
            <a:r>
              <a:rPr kumimoji="1" lang="en-US" altLang="ja-JP" sz="1050" dirty="0">
                <a:solidFill>
                  <a:schemeClr val="tx1"/>
                </a:solidFill>
              </a:rPr>
              <a:t>)</a:t>
            </a:r>
            <a:r>
              <a:rPr kumimoji="1" lang="ja-JP" altLang="en-US" sz="1050" dirty="0">
                <a:solidFill>
                  <a:schemeClr val="tx1"/>
                </a:solidFill>
              </a:rPr>
              <a:t>までキャンセル可。</a:t>
            </a:r>
            <a:r>
              <a:rPr kumimoji="1" lang="en-US" altLang="ja-JP" sz="1050" dirty="0">
                <a:solidFill>
                  <a:schemeClr val="tx1"/>
                </a:solidFill>
              </a:rPr>
              <a:t>7/9(</a:t>
            </a:r>
            <a:r>
              <a:rPr lang="ja-JP" altLang="en-US" sz="1050" dirty="0">
                <a:solidFill>
                  <a:schemeClr val="tx1"/>
                </a:solidFill>
              </a:rPr>
              <a:t>水</a:t>
            </a:r>
            <a:r>
              <a:rPr kumimoji="1" lang="en-US" altLang="ja-JP" sz="1050" dirty="0">
                <a:solidFill>
                  <a:schemeClr val="tx1"/>
                </a:solidFill>
              </a:rPr>
              <a:t>)</a:t>
            </a:r>
            <a:r>
              <a:rPr kumimoji="1" lang="ja-JP" altLang="en-US" sz="1050" dirty="0">
                <a:solidFill>
                  <a:schemeClr val="tx1"/>
                </a:solidFill>
              </a:rPr>
              <a:t>以降は返金不可</a:t>
            </a:r>
            <a:r>
              <a:rPr lang="ja-JP" altLang="en-US" sz="1050" dirty="0">
                <a:solidFill>
                  <a:schemeClr val="tx1"/>
                </a:solidFill>
              </a:rPr>
              <a:t>、</a:t>
            </a:r>
            <a:endParaRPr lang="en-US" altLang="ja-JP" sz="1050" dirty="0">
              <a:solidFill>
                <a:schemeClr val="tx1"/>
              </a:solidFill>
            </a:endParaRPr>
          </a:p>
          <a:p>
            <a:pPr algn="ctr"/>
            <a:r>
              <a:rPr lang="ja-JP" altLang="en-US" sz="1050" dirty="0">
                <a:solidFill>
                  <a:schemeClr val="tx1"/>
                </a:solidFill>
              </a:rPr>
              <a:t>申込とは別日の夏期講習に振替可能です</a:t>
            </a:r>
            <a:endParaRPr kumimoji="1" lang="en-US" altLang="ja-JP" sz="1050" dirty="0">
              <a:solidFill>
                <a:schemeClr val="tx1"/>
              </a:solidFill>
            </a:endParaRPr>
          </a:p>
        </p:txBody>
      </p:sp>
      <p:pic>
        <p:nvPicPr>
          <p:cNvPr id="4" name="図 3">
            <a:extLst>
              <a:ext uri="{FF2B5EF4-FFF2-40B4-BE49-F238E27FC236}">
                <a16:creationId xmlns:a16="http://schemas.microsoft.com/office/drawing/2014/main" id="{BFD1ED41-4DD5-1657-BC05-127E9F36ABF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01771" y="8414203"/>
            <a:ext cx="1435341" cy="1435341"/>
          </a:xfrm>
          <a:prstGeom prst="rect">
            <a:avLst/>
          </a:prstGeom>
        </p:spPr>
      </p:pic>
    </p:spTree>
    <p:extLst>
      <p:ext uri="{BB962C8B-B14F-4D97-AF65-F5344CB8AC3E}">
        <p14:creationId xmlns:p14="http://schemas.microsoft.com/office/powerpoint/2010/main" val="26211880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844</Words>
  <Application>Microsoft Office PowerPoint</Application>
  <PresentationFormat>A4 210 x 297 mm</PresentationFormat>
  <Paragraphs>98</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Meiryo UI</vt:lpstr>
      <vt:lpstr>Arial</vt:lpstr>
      <vt:lpstr>Calibri</vt:lpstr>
      <vt:lpstr>Office テーマ</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勉強が 好き♡</dc:title>
  <dc:creator>jouhou</dc:creator>
  <cp:lastModifiedBy>USER</cp:lastModifiedBy>
  <cp:revision>1674</cp:revision>
  <cp:lastPrinted>2025-06-05T08:21:47Z</cp:lastPrinted>
  <dcterms:created xsi:type="dcterms:W3CDTF">2016-07-28T03:39:05Z</dcterms:created>
  <dcterms:modified xsi:type="dcterms:W3CDTF">2025-06-25T06:32:43Z</dcterms:modified>
</cp:coreProperties>
</file>